
<file path=[Content_Types].xml><?xml version="1.0" encoding="utf-8"?>
<Types xmlns="http://schemas.openxmlformats.org/package/2006/content-types">
  <Default Extension="jpeg" ContentType="image/jpeg"/>
  <Default Extension="png" ContentType="image/png"/>
  <Default Extension="avi" ContentType="video/avi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64" r:id="rId3"/>
    <p:sldId id="265" r:id="rId4"/>
    <p:sldId id="346" r:id="rId5"/>
    <p:sldId id="380" r:id="rId6"/>
    <p:sldId id="267" r:id="rId7"/>
    <p:sldId id="378" r:id="rId8"/>
    <p:sldId id="379" r:id="rId9"/>
    <p:sldId id="315" r:id="rId10"/>
    <p:sldId id="335" r:id="rId11"/>
    <p:sldId id="336" r:id="rId12"/>
    <p:sldId id="337" r:id="rId13"/>
    <p:sldId id="316" r:id="rId14"/>
    <p:sldId id="338" r:id="rId15"/>
    <p:sldId id="339" r:id="rId16"/>
    <p:sldId id="340" r:id="rId17"/>
    <p:sldId id="341" r:id="rId18"/>
    <p:sldId id="344" r:id="rId19"/>
    <p:sldId id="320" r:id="rId20"/>
    <p:sldId id="321" r:id="rId21"/>
    <p:sldId id="323" r:id="rId22"/>
    <p:sldId id="324" r:id="rId23"/>
    <p:sldId id="325" r:id="rId24"/>
    <p:sldId id="326" r:id="rId25"/>
    <p:sldId id="327" r:id="rId26"/>
    <p:sldId id="328" r:id="rId27"/>
    <p:sldId id="329" r:id="rId28"/>
    <p:sldId id="330" r:id="rId29"/>
    <p:sldId id="331" r:id="rId30"/>
    <p:sldId id="381" r:id="rId31"/>
    <p:sldId id="332" r:id="rId32"/>
    <p:sldId id="333" r:id="rId33"/>
    <p:sldId id="334" r:id="rId34"/>
    <p:sldId id="313" r:id="rId3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EC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90" d="100"/>
          <a:sy n="90" d="100"/>
        </p:scale>
        <p:origin x="13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02"/>
    </p:cViewPr>
  </p:sorterViewPr>
  <p:notesViewPr>
    <p:cSldViewPr snapToGrid="0">
      <p:cViewPr varScale="1">
        <p:scale>
          <a:sx n="55" d="100"/>
          <a:sy n="55" d="100"/>
        </p:scale>
        <p:origin x="16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handoutMaster" Target="handoutMasters/handoutMaster1.xml"/><Relationship Id="rId36" Type="http://schemas.openxmlformats.org/officeDocument/2006/relationships/notesMaster" Target="notesMasters/notesMaster1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72030-2968-4BFE-B5BD-181BD7AC75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88BDC0-5C3E-48AC-8602-37CEDBFCEE1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08782-B803-4F1B-9A25-34A5A09E93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9A137-8662-43A7-8075-ED0F71F91AE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46611" y="3602038"/>
            <a:ext cx="6315892" cy="61726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单击此处编辑标题</a:t>
            </a:r>
            <a:endParaRPr lang="en-US" dirty="0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46611" y="2276475"/>
            <a:ext cx="5283926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单击此处编辑课程名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1686741" y="2638063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pic>
        <p:nvPicPr>
          <p:cNvPr id="2050" name="Picture 2" descr="C:\Users\Administrator\Pictures\图片2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1084217"/>
            <a:ext cx="8193541" cy="90133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 smtClean="0"/>
              <a:t>单击此处编辑标题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2272938"/>
            <a:ext cx="7886700" cy="3816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</p:txBody>
      </p:sp>
      <p:pic>
        <p:nvPicPr>
          <p:cNvPr id="3074" name="Picture 2" descr="C:\Users\Administrator\Pictures\图片3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1686741" y="2638063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1084217"/>
            <a:ext cx="8193541" cy="90133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 smtClean="0"/>
              <a:t>单击此处编辑标题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2272938"/>
            <a:ext cx="7886700" cy="3816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</p:txBody>
      </p:sp>
      <p:pic>
        <p:nvPicPr>
          <p:cNvPr id="8194" name="Picture 2" descr="C:\Users\Administrator\Pictures\图片3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1084217"/>
            <a:ext cx="8193541" cy="90133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 smtClean="0"/>
              <a:t>单击此处编辑标题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2272938"/>
            <a:ext cx="7886700" cy="3816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</p:txBody>
      </p:sp>
      <p:pic>
        <p:nvPicPr>
          <p:cNvPr id="7170" name="Picture 2" descr="C:\Users\Administrator\Pictures\图片3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56283" y="1580606"/>
            <a:ext cx="5213259" cy="90133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 smtClean="0"/>
              <a:t>单击此处编辑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6987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Pictures\图片1.jpg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4.png"/><Relationship Id="rId2" Type="http://schemas.microsoft.com/office/2007/relationships/media" Target="../media/media2.avi"/><Relationship Id="rId1" Type="http://schemas.openxmlformats.org/officeDocument/2006/relationships/video" Target="../media/media2.avi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5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hyperlink" Target="&#35270;&#39057;/video001.avi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6.png"/><Relationship Id="rId2" Type="http://schemas.microsoft.com/office/2007/relationships/media" Target="../media/media1.avi"/><Relationship Id="rId1" Type="http://schemas.openxmlformats.org/officeDocument/2006/relationships/video" Target="../media/media1.avi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107348" y="2800258"/>
            <a:ext cx="6652470" cy="942009"/>
          </a:xfrm>
        </p:spPr>
        <p:txBody>
          <a:bodyPr/>
          <a:lstStyle/>
          <a:p>
            <a:pPr algn="r">
              <a:defRPr/>
            </a:pPr>
            <a:r>
              <a:rPr lang="zh-CN" altLang="en-US" sz="5400" dirty="0" smtClean="0"/>
              <a:t>人机交互与虚拟现实</a:t>
            </a:r>
            <a:endParaRPr lang="zh-CN" altLang="en-US" sz="5400" i="0" dirty="0" smtClean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1.1.2  </a:t>
            </a:r>
            <a:r>
              <a:rPr lang="zh-CN" altLang="en-US" sz="2800" dirty="0">
                <a:solidFill>
                  <a:srgbClr val="0070C0"/>
                </a:solidFill>
              </a:rPr>
              <a:t>虚拟现实技术的特征</a:t>
            </a:r>
            <a:endParaRPr lang="zh-CN" altLang="en-US" sz="2800" dirty="0">
              <a:solidFill>
                <a:srgbClr val="0070C0"/>
              </a:solidFill>
            </a:endParaRPr>
          </a:p>
          <a:p>
            <a:r>
              <a:rPr lang="en-US" altLang="zh-CN" dirty="0" smtClean="0"/>
              <a:t>2</a:t>
            </a:r>
            <a:r>
              <a:rPr lang="zh-CN" altLang="zh-CN" dirty="0"/>
              <a:t>．交互性</a:t>
            </a:r>
            <a:r>
              <a:rPr lang="en-US" altLang="zh-CN" dirty="0"/>
              <a:t>(Interaction)</a:t>
            </a:r>
            <a:endParaRPr lang="zh-CN" altLang="zh-CN" dirty="0"/>
          </a:p>
          <a:p>
            <a:pPr>
              <a:lnSpc>
                <a:spcPct val="100000"/>
              </a:lnSpc>
            </a:pPr>
            <a:r>
              <a:rPr lang="en-US" altLang="zh-CN" dirty="0" smtClean="0"/>
              <a:t>        </a:t>
            </a:r>
            <a:r>
              <a:rPr lang="zh-CN" altLang="zh-CN" dirty="0" smtClean="0"/>
              <a:t>虚拟</a:t>
            </a:r>
            <a:r>
              <a:rPr lang="zh-CN" altLang="zh-CN" dirty="0"/>
              <a:t>现实系统中的人机交互是一种近乎自然的交互，使用者不仅可以利用计算机键盘、鼠标进行交互，而且能够通过特殊头盔、数据手套等传感设备进行交互。</a:t>
            </a:r>
            <a:endParaRPr lang="zh-CN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66" y="3815528"/>
            <a:ext cx="3416324" cy="17081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038" y="3815528"/>
            <a:ext cx="3645879" cy="170816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45728" y="5584863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用“眼球追踪”实现交互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924065" y="5574269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用“真实场地”实现交互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1.1.2  </a:t>
            </a:r>
            <a:r>
              <a:rPr lang="zh-CN" altLang="en-US" sz="2800" dirty="0">
                <a:solidFill>
                  <a:srgbClr val="0070C0"/>
                </a:solidFill>
              </a:rPr>
              <a:t>虚拟现实技术的特征</a:t>
            </a:r>
            <a:endParaRPr lang="zh-CN" altLang="en-US" sz="2800" dirty="0">
              <a:solidFill>
                <a:srgbClr val="0070C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/>
              <a:t>3</a:t>
            </a:r>
            <a:r>
              <a:rPr lang="zh-CN" altLang="zh-CN" dirty="0"/>
              <a:t>．想像力</a:t>
            </a:r>
            <a:r>
              <a:rPr lang="en-US" altLang="zh-CN" dirty="0"/>
              <a:t>(Imagination)</a:t>
            </a:r>
            <a:endParaRPr lang="zh-CN" altLang="zh-CN" dirty="0"/>
          </a:p>
          <a:p>
            <a:pPr>
              <a:lnSpc>
                <a:spcPct val="100000"/>
              </a:lnSpc>
            </a:pPr>
            <a:r>
              <a:rPr lang="zh-CN" altLang="en-US" dirty="0" smtClean="0"/>
              <a:t>        由于</a:t>
            </a:r>
            <a:r>
              <a:rPr lang="zh-CN" altLang="en-US" dirty="0"/>
              <a:t>虚拟现实系统中装有视、听、触、动觉的传感及反应装置，因此，使用者在虚拟环境中可获得视觉、听觉、触觉、动觉等多种感知，从而达到身临其境的感受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lnSpc>
                <a:spcPct val="100000"/>
              </a:lnSpc>
            </a:pPr>
            <a:r>
              <a:rPr lang="en-US" altLang="zh-CN" dirty="0" smtClean="0"/>
              <a:t>        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zh-CN" dirty="0" smtClean="0"/>
              <a:t>虚拟</a:t>
            </a:r>
            <a:r>
              <a:rPr lang="zh-CN" altLang="zh-CN" dirty="0"/>
              <a:t>现实的四要素包括</a:t>
            </a:r>
            <a:r>
              <a:rPr lang="zh-CN" altLang="zh-CN" dirty="0" smtClean="0"/>
              <a:t>：</a:t>
            </a:r>
            <a:endParaRPr lang="en-US" altLang="zh-CN" dirty="0" smtClean="0"/>
          </a:p>
          <a:p>
            <a:pPr>
              <a:lnSpc>
                <a:spcPct val="10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  </a:t>
            </a:r>
            <a:r>
              <a:rPr lang="zh-CN" altLang="zh-CN" dirty="0" smtClean="0"/>
              <a:t>虚拟</a:t>
            </a:r>
            <a:r>
              <a:rPr lang="zh-CN" altLang="zh-CN" dirty="0"/>
              <a:t>世界、沉浸（身体和精神沉浸）、感觉反馈和交互性。</a:t>
            </a:r>
            <a:endParaRPr lang="zh-CN" altLang="zh-CN" dirty="0"/>
          </a:p>
          <a:p>
            <a:pPr>
              <a:lnSpc>
                <a:spcPct val="150000"/>
              </a:lnSpc>
            </a:pP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1.1.3  </a:t>
            </a:r>
            <a:r>
              <a:rPr lang="zh-CN" altLang="en-US" sz="2800" dirty="0">
                <a:solidFill>
                  <a:srgbClr val="0070C0"/>
                </a:solidFill>
              </a:rPr>
              <a:t>虚拟现实系统的</a:t>
            </a:r>
            <a:r>
              <a:rPr lang="zh-CN" altLang="en-US" sz="2800" dirty="0" smtClean="0">
                <a:solidFill>
                  <a:srgbClr val="0070C0"/>
                </a:solidFill>
              </a:rPr>
              <a:t>组成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/>
              <a:t>        </a:t>
            </a:r>
            <a:r>
              <a:rPr lang="zh-CN" altLang="zh-CN" dirty="0" smtClean="0"/>
              <a:t>系统</a:t>
            </a:r>
            <a:r>
              <a:rPr lang="zh-CN" altLang="zh-CN" dirty="0"/>
              <a:t>基本组成主要包括观察者、传感器、效果产生器及实景仿真器。</a:t>
            </a:r>
            <a:endParaRPr lang="zh-CN" altLang="en-US" dirty="0"/>
          </a:p>
        </p:txBody>
      </p:sp>
      <p:pic>
        <p:nvPicPr>
          <p:cNvPr id="2050" name="图片 2" descr="1-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75" y="3049120"/>
            <a:ext cx="5542840" cy="3011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3500544" y="6045845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虚拟现实系统的基本组成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1.1.3  </a:t>
            </a:r>
            <a:r>
              <a:rPr lang="zh-CN" altLang="en-US" sz="2800" dirty="0">
                <a:solidFill>
                  <a:srgbClr val="0070C0"/>
                </a:solidFill>
              </a:rPr>
              <a:t>虚拟现实系统的</a:t>
            </a:r>
            <a:r>
              <a:rPr lang="zh-CN" altLang="en-US" sz="2800" dirty="0" smtClean="0">
                <a:solidFill>
                  <a:srgbClr val="0070C0"/>
                </a:solidFill>
              </a:rPr>
              <a:t>组成（继续）</a:t>
            </a:r>
            <a:endParaRPr lang="zh-CN" altLang="en-US" sz="2800" dirty="0" smtClean="0">
              <a:solidFill>
                <a:srgbClr val="0070C0"/>
              </a:solidFill>
            </a:endParaRPr>
          </a:p>
          <a:p>
            <a:r>
              <a:rPr lang="en-US" altLang="zh-CN" dirty="0"/>
              <a:t>1</a:t>
            </a:r>
            <a:r>
              <a:rPr lang="zh-CN" altLang="zh-CN" dirty="0"/>
              <a:t>．效果产生</a:t>
            </a:r>
            <a:r>
              <a:rPr lang="zh-CN" altLang="zh-CN" dirty="0" smtClean="0"/>
              <a:t>器</a:t>
            </a:r>
            <a:endParaRPr lang="en-US" altLang="zh-CN" dirty="0" smtClean="0"/>
          </a:p>
          <a:p>
            <a:r>
              <a:rPr lang="zh-CN" altLang="en-US" dirty="0" smtClean="0"/>
              <a:t>        效果</a:t>
            </a:r>
            <a:r>
              <a:rPr lang="zh-CN" altLang="en-US" dirty="0"/>
              <a:t>产生器 （</a:t>
            </a:r>
            <a:r>
              <a:rPr lang="en-US" altLang="zh-CN" dirty="0"/>
              <a:t>Effects Generator</a:t>
            </a:r>
            <a:r>
              <a:rPr lang="zh-CN" altLang="en-US" dirty="0"/>
              <a:t>）完成人与虚拟境界硬件交互的接口装置，包括能产生沉浸感的各类输出装置，以及能测定视线方向和手指动作的输入装置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 </a:t>
            </a:r>
            <a:r>
              <a:rPr lang="zh-CN" altLang="en-US" dirty="0" smtClean="0"/>
              <a:t>输入设备</a:t>
            </a:r>
            <a:r>
              <a:rPr lang="zh-CN" altLang="en-US" dirty="0"/>
              <a:t>是虚拟现实系统的输入接口，其功能是检测用户输入信号，并通过传感器输入到计算机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 smtClean="0"/>
              <a:t>        </a:t>
            </a:r>
            <a:r>
              <a:rPr lang="zh-CN" altLang="zh-CN" dirty="0" smtClean="0"/>
              <a:t>输出设备</a:t>
            </a:r>
            <a:r>
              <a:rPr lang="zh-CN" altLang="zh-CN" dirty="0"/>
              <a:t>是虚拟现实系统的输出接口，是对输入的反馈，其功能是由计算机生产信息通过传感器发送给输出设备。</a:t>
            </a:r>
            <a:endParaRPr lang="zh-CN" altLang="zh-CN" dirty="0"/>
          </a:p>
          <a:p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1.1.3  </a:t>
            </a:r>
            <a:r>
              <a:rPr lang="zh-CN" altLang="en-US" sz="2800" dirty="0">
                <a:solidFill>
                  <a:srgbClr val="0070C0"/>
                </a:solidFill>
              </a:rPr>
              <a:t>虚拟现实系统的</a:t>
            </a:r>
            <a:r>
              <a:rPr lang="zh-CN" altLang="en-US" sz="2800" dirty="0" smtClean="0">
                <a:solidFill>
                  <a:srgbClr val="0070C0"/>
                </a:solidFill>
              </a:rPr>
              <a:t>组成（继续）</a:t>
            </a:r>
            <a:endParaRPr lang="zh-CN" altLang="en-US" sz="2800" dirty="0" smtClean="0">
              <a:solidFill>
                <a:srgbClr val="0070C0"/>
              </a:solidFill>
            </a:endParaRPr>
          </a:p>
          <a:p>
            <a:r>
              <a:rPr lang="en-US" altLang="zh-CN" dirty="0"/>
              <a:t>2</a:t>
            </a:r>
            <a:r>
              <a:rPr lang="zh-CN" altLang="zh-CN" dirty="0"/>
              <a:t>．实景仿真器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        </a:t>
            </a:r>
            <a:r>
              <a:rPr lang="zh-CN" altLang="zh-CN" dirty="0" smtClean="0"/>
              <a:t>实景</a:t>
            </a:r>
            <a:r>
              <a:rPr lang="zh-CN" altLang="zh-CN" dirty="0"/>
              <a:t>仿真器（</a:t>
            </a:r>
            <a:r>
              <a:rPr lang="en-US" altLang="zh-CN" dirty="0"/>
              <a:t>Visual Emulator</a:t>
            </a:r>
            <a:r>
              <a:rPr lang="zh-CN" altLang="zh-CN" dirty="0"/>
              <a:t>）是虚拟现实系统的核心部分，是</a:t>
            </a:r>
            <a:r>
              <a:rPr lang="en-US" altLang="zh-CN" dirty="0"/>
              <a:t>VR</a:t>
            </a:r>
            <a:r>
              <a:rPr lang="zh-CN" altLang="zh-CN" dirty="0"/>
              <a:t>的引擎，由计算机软件、硬件系统、软件配套硬件（如图形加速卡和声卡等）组成，接收（发出）效果产生器所产生（接受）的信号。</a:t>
            </a:r>
            <a:endParaRPr lang="zh-CN" altLang="zh-CN" dirty="0"/>
          </a:p>
          <a:p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1.1.3  </a:t>
            </a:r>
            <a:r>
              <a:rPr lang="zh-CN" altLang="en-US" sz="2800" dirty="0">
                <a:solidFill>
                  <a:srgbClr val="0070C0"/>
                </a:solidFill>
              </a:rPr>
              <a:t>虚拟现实系统的</a:t>
            </a:r>
            <a:r>
              <a:rPr lang="zh-CN" altLang="en-US" sz="2800" dirty="0" smtClean="0">
                <a:solidFill>
                  <a:srgbClr val="0070C0"/>
                </a:solidFill>
              </a:rPr>
              <a:t>组成（继续）</a:t>
            </a:r>
            <a:endParaRPr lang="zh-CN" altLang="en-US" sz="2800" dirty="0" smtClean="0">
              <a:solidFill>
                <a:srgbClr val="0070C0"/>
              </a:solidFill>
            </a:endParaRPr>
          </a:p>
          <a:p>
            <a:r>
              <a:rPr lang="en-US" altLang="zh-CN" dirty="0"/>
              <a:t>3</a:t>
            </a:r>
            <a:r>
              <a:rPr lang="zh-CN" altLang="zh-CN" dirty="0"/>
              <a:t>．应用系统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        应用</a:t>
            </a:r>
            <a:r>
              <a:rPr lang="zh-CN" altLang="en-US" dirty="0"/>
              <a:t>系统（</a:t>
            </a:r>
            <a:r>
              <a:rPr lang="en-US" altLang="zh-CN" dirty="0"/>
              <a:t>Application</a:t>
            </a:r>
            <a:r>
              <a:rPr lang="zh-CN" altLang="en-US" dirty="0"/>
              <a:t>）是面向具体问题的软件部分，用以描述仿真的具体内容，包括仿真的动态逻辑、结构及仿真对象之间和仿真对象与用户之间的交互关系。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1.1.3  </a:t>
            </a:r>
            <a:r>
              <a:rPr lang="zh-CN" altLang="en-US" sz="2800" dirty="0">
                <a:solidFill>
                  <a:srgbClr val="0070C0"/>
                </a:solidFill>
              </a:rPr>
              <a:t>虚拟现实系统的</a:t>
            </a:r>
            <a:r>
              <a:rPr lang="zh-CN" altLang="en-US" sz="2800" dirty="0" smtClean="0">
                <a:solidFill>
                  <a:srgbClr val="0070C0"/>
                </a:solidFill>
              </a:rPr>
              <a:t>组成</a:t>
            </a:r>
            <a:endParaRPr lang="zh-CN" altLang="en-US" sz="2800" dirty="0" smtClean="0">
              <a:solidFill>
                <a:srgbClr val="0070C0"/>
              </a:solidFill>
            </a:endParaRPr>
          </a:p>
          <a:p>
            <a:r>
              <a:rPr lang="en-US" altLang="zh-CN" dirty="0"/>
              <a:t>4</a:t>
            </a:r>
            <a:r>
              <a:rPr lang="zh-CN" altLang="zh-CN" dirty="0"/>
              <a:t>．几何构造系统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        几何</a:t>
            </a:r>
            <a:r>
              <a:rPr lang="zh-CN" altLang="en-US" dirty="0"/>
              <a:t>构造系统（</a:t>
            </a:r>
            <a:r>
              <a:rPr lang="en-US" altLang="zh-CN" dirty="0"/>
              <a:t>Geometrical Structural System</a:t>
            </a:r>
            <a:r>
              <a:rPr lang="zh-CN" altLang="en-US" dirty="0"/>
              <a:t>）提供了描述仿真对象的物理特性（外形、颜色、位置）的信息。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1.1.4  </a:t>
            </a:r>
            <a:r>
              <a:rPr lang="zh-CN" altLang="en-US" sz="2800" dirty="0">
                <a:solidFill>
                  <a:srgbClr val="0070C0"/>
                </a:solidFill>
              </a:rPr>
              <a:t>虚拟现实的关键</a:t>
            </a:r>
            <a:r>
              <a:rPr lang="zh-CN" altLang="en-US" sz="2800" dirty="0" smtClean="0">
                <a:solidFill>
                  <a:srgbClr val="0070C0"/>
                </a:solidFill>
              </a:rPr>
              <a:t>技术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zh-CN" altLang="zh-CN" dirty="0"/>
              <a:t>高性能计算处理</a:t>
            </a:r>
            <a:r>
              <a:rPr lang="zh-CN" altLang="zh-CN" dirty="0" smtClean="0"/>
              <a:t>技术</a:t>
            </a:r>
            <a:endParaRPr lang="zh-CN" altLang="zh-CN" dirty="0"/>
          </a:p>
          <a:p>
            <a:r>
              <a:rPr lang="zh-CN" altLang="zh-CN" dirty="0"/>
              <a:t>虚拟现实主要基于以下几种技术实现：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）基本模型构建技术</a:t>
            </a:r>
            <a:r>
              <a:rPr lang="zh-CN" altLang="en-US" dirty="0"/>
              <a:t>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）空间跟踪技术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）声音跟踪技术</a:t>
            </a:r>
            <a:r>
              <a:rPr lang="zh-CN" altLang="en-US" dirty="0"/>
              <a:t>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）视觉跟踪与视点感应技术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）计算处理技术</a:t>
            </a:r>
            <a:r>
              <a:rPr lang="zh-CN" altLang="en-US" dirty="0"/>
              <a:t>。</a:t>
            </a:r>
            <a:endParaRPr lang="zh-CN" altLang="en-US" dirty="0"/>
          </a:p>
          <a:p>
            <a:pPr>
              <a:lnSpc>
                <a:spcPct val="120000"/>
              </a:lnSpc>
            </a:pP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1.1.4  </a:t>
            </a:r>
            <a:r>
              <a:rPr lang="zh-CN" altLang="en-US" sz="2800" dirty="0">
                <a:solidFill>
                  <a:srgbClr val="0070C0"/>
                </a:solidFill>
              </a:rPr>
              <a:t>虚拟现实的关键</a:t>
            </a:r>
            <a:r>
              <a:rPr lang="zh-CN" altLang="en-US" sz="2800" dirty="0" smtClean="0">
                <a:solidFill>
                  <a:srgbClr val="0070C0"/>
                </a:solidFill>
              </a:rPr>
              <a:t>技术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zh-CN" altLang="zh-CN" dirty="0"/>
              <a:t>虚拟现实的核心技术主要包括以下几个方面</a:t>
            </a:r>
            <a:r>
              <a:rPr lang="zh-CN" altLang="zh-CN" dirty="0" smtClean="0"/>
              <a:t>：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r>
              <a:rPr lang="zh-CN" altLang="zh-CN" dirty="0" smtClean="0"/>
              <a:t>环境</a:t>
            </a:r>
            <a:r>
              <a:rPr lang="zh-CN" altLang="zh-CN" dirty="0"/>
              <a:t>建模</a:t>
            </a:r>
            <a:r>
              <a:rPr lang="zh-CN" altLang="zh-CN" dirty="0" smtClean="0"/>
              <a:t>技术</a:t>
            </a:r>
            <a:r>
              <a:rPr lang="zh-CN" altLang="en-US" dirty="0" smtClean="0"/>
              <a:t>。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r>
              <a:rPr lang="zh-CN" altLang="zh-CN" dirty="0" smtClean="0"/>
              <a:t>人机交互技术</a:t>
            </a:r>
            <a:r>
              <a:rPr lang="zh-CN" altLang="en-US" dirty="0" smtClean="0"/>
              <a:t>。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r>
              <a:rPr lang="zh-CN" altLang="zh-CN" dirty="0" smtClean="0"/>
              <a:t>立体显示</a:t>
            </a:r>
            <a:r>
              <a:rPr lang="zh-CN" altLang="zh-CN" dirty="0"/>
              <a:t>和传感器</a:t>
            </a:r>
            <a:r>
              <a:rPr lang="zh-CN" altLang="zh-CN" dirty="0" smtClean="0"/>
              <a:t>技术</a:t>
            </a:r>
            <a:r>
              <a:rPr lang="zh-CN" altLang="en-US" dirty="0" smtClean="0"/>
              <a:t>。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应用</a:t>
            </a:r>
            <a:r>
              <a:rPr lang="zh-CN" altLang="zh-CN" dirty="0"/>
              <a:t>系统开发</a:t>
            </a:r>
            <a:r>
              <a:rPr lang="zh-CN" altLang="zh-CN" dirty="0" smtClean="0"/>
              <a:t>工具</a:t>
            </a:r>
            <a:r>
              <a:rPr lang="zh-CN" altLang="en-US" dirty="0" smtClean="0"/>
              <a:t>。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5</a:t>
            </a:r>
            <a:r>
              <a:rPr lang="zh-CN" altLang="en-US" dirty="0" smtClean="0"/>
              <a:t>）</a:t>
            </a:r>
            <a:r>
              <a:rPr lang="zh-CN" altLang="zh-CN" dirty="0" smtClean="0"/>
              <a:t>系统集成</a:t>
            </a:r>
            <a:r>
              <a:rPr lang="zh-CN" altLang="zh-CN" dirty="0"/>
              <a:t>技术</a:t>
            </a:r>
            <a:r>
              <a:rPr lang="en-US" altLang="zh-CN" dirty="0"/>
              <a:t> </a:t>
            </a:r>
            <a:r>
              <a:rPr lang="zh-CN" altLang="en-US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1.2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虚拟现实系统的分类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1762669"/>
          </a:xfrm>
        </p:spPr>
        <p:txBody>
          <a:bodyPr/>
          <a:lstStyle/>
          <a:p>
            <a:r>
              <a:rPr lang="zh-CN" altLang="zh-CN" dirty="0"/>
              <a:t>虚拟现实系统按其功能不同，可</a:t>
            </a:r>
            <a:r>
              <a:rPr lang="zh-CN" altLang="zh-CN" dirty="0" smtClean="0"/>
              <a:t>分成</a:t>
            </a:r>
            <a:r>
              <a:rPr lang="en-US" altLang="zh-CN" dirty="0"/>
              <a:t>4</a:t>
            </a:r>
            <a:r>
              <a:rPr lang="zh-CN" altLang="zh-CN" dirty="0"/>
              <a:t>种</a:t>
            </a:r>
            <a:r>
              <a:rPr lang="zh-CN" altLang="zh-CN" dirty="0" smtClean="0"/>
              <a:t>类型</a:t>
            </a:r>
            <a:r>
              <a:rPr lang="zh-CN" altLang="en-US" dirty="0" smtClean="0"/>
              <a:t>：</a:t>
            </a:r>
            <a:r>
              <a:rPr lang="zh-CN" altLang="zh-CN" dirty="0" smtClean="0"/>
              <a:t>沉浸</a:t>
            </a:r>
            <a:r>
              <a:rPr lang="zh-CN" altLang="zh-CN" dirty="0"/>
              <a:t>式虚拟现实</a:t>
            </a:r>
            <a:r>
              <a:rPr lang="zh-CN" altLang="zh-CN" dirty="0" smtClean="0"/>
              <a:t>系统</a:t>
            </a:r>
            <a:r>
              <a:rPr lang="zh-CN" altLang="en-US" dirty="0" smtClean="0"/>
              <a:t>、</a:t>
            </a:r>
            <a:r>
              <a:rPr lang="zh-CN" altLang="zh-CN" dirty="0" smtClean="0"/>
              <a:t>增强</a:t>
            </a:r>
            <a:r>
              <a:rPr lang="zh-CN" altLang="zh-CN" dirty="0"/>
              <a:t>现实型的虚拟现实</a:t>
            </a:r>
            <a:r>
              <a:rPr lang="zh-CN" altLang="zh-CN" dirty="0" smtClean="0"/>
              <a:t>系统</a:t>
            </a:r>
            <a:r>
              <a:rPr lang="zh-CN" altLang="en-US" dirty="0" smtClean="0"/>
              <a:t>、</a:t>
            </a:r>
            <a:r>
              <a:rPr lang="zh-CN" altLang="zh-CN" dirty="0" smtClean="0"/>
              <a:t>桌面</a:t>
            </a:r>
            <a:r>
              <a:rPr lang="zh-CN" altLang="zh-CN" dirty="0"/>
              <a:t>式虚拟现实</a:t>
            </a:r>
            <a:r>
              <a:rPr lang="zh-CN" altLang="zh-CN" dirty="0" smtClean="0"/>
              <a:t>系统</a:t>
            </a:r>
            <a:r>
              <a:rPr lang="zh-CN" altLang="en-US" dirty="0" smtClean="0"/>
              <a:t>和</a:t>
            </a:r>
            <a:r>
              <a:rPr lang="zh-CN" altLang="zh-CN" dirty="0" smtClean="0"/>
              <a:t>分布式</a:t>
            </a:r>
            <a:r>
              <a:rPr lang="zh-CN" altLang="zh-CN" dirty="0"/>
              <a:t>虚拟现实</a:t>
            </a:r>
            <a:r>
              <a:rPr lang="zh-CN" altLang="zh-CN" dirty="0" smtClean="0"/>
              <a:t>系统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>
                <a:solidFill>
                  <a:srgbClr val="0070C0"/>
                </a:solidFill>
              </a:rPr>
              <a:t>1.2.1  </a:t>
            </a:r>
            <a:r>
              <a:rPr lang="zh-CN" altLang="zh-CN" dirty="0">
                <a:solidFill>
                  <a:srgbClr val="FF0000"/>
                </a:solidFill>
              </a:rPr>
              <a:t>沉浸式虚拟现实系统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zh-CN" altLang="zh-CN" dirty="0"/>
          </a:p>
        </p:txBody>
      </p:sp>
      <p:pic>
        <p:nvPicPr>
          <p:cNvPr id="4" name="图片 4" descr="1-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5702" y="3069449"/>
            <a:ext cx="4829607" cy="2903514"/>
          </a:xfrm>
          <a:prstGeom prst="rect">
            <a:avLst/>
          </a:prstGeom>
          <a:noFill/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2845089" y="6055652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solidFill>
                  <a:srgbClr val="FF0000"/>
                </a:solidFill>
              </a:rPr>
              <a:t>沉浸式虚拟现实系统的体系结构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" name="五角星 5"/>
          <p:cNvSpPr/>
          <p:nvPr/>
        </p:nvSpPr>
        <p:spPr>
          <a:xfrm>
            <a:off x="7689428" y="290353"/>
            <a:ext cx="914400" cy="863953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1331727" y="2979870"/>
            <a:ext cx="7886700" cy="1048304"/>
          </a:xfrm>
        </p:spPr>
        <p:txBody>
          <a:bodyPr>
            <a:normAutofit/>
          </a:bodyPr>
          <a:lstStyle/>
          <a:p>
            <a:r>
              <a:rPr lang="zh-CN" altLang="zh-CN" sz="4000" dirty="0"/>
              <a:t>第</a:t>
            </a:r>
            <a:r>
              <a:rPr lang="en-US" altLang="zh-CN" sz="4000" dirty="0"/>
              <a:t>1</a:t>
            </a:r>
            <a:r>
              <a:rPr lang="zh-CN" altLang="zh-CN" sz="4000" dirty="0"/>
              <a:t>章 虚拟现实技术概论</a:t>
            </a:r>
            <a:endParaRPr lang="zh-CN" altLang="zh-CN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1.2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虚拟现实系统的分类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 smtClean="0">
                <a:solidFill>
                  <a:srgbClr val="0070C0"/>
                </a:solidFill>
              </a:rPr>
              <a:t>1.2.1  </a:t>
            </a:r>
            <a:r>
              <a:rPr lang="zh-CN" altLang="zh-CN" sz="2800" dirty="0" smtClean="0">
                <a:solidFill>
                  <a:srgbClr val="0070C0"/>
                </a:solidFill>
              </a:rPr>
              <a:t>沉浸式虚拟现实系统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en-US" altLang="zh-CN" dirty="0" smtClean="0"/>
              <a:t>1</a:t>
            </a:r>
            <a:r>
              <a:rPr lang="zh-CN" altLang="zh-CN" dirty="0" smtClean="0"/>
              <a:t>．沉浸式虚拟现实系统的特点</a:t>
            </a:r>
            <a:endParaRPr lang="zh-CN" altLang="zh-CN" dirty="0" smtClean="0"/>
          </a:p>
          <a:p>
            <a:pPr>
              <a:lnSpc>
                <a:spcPct val="1000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1</a:t>
            </a:r>
            <a:r>
              <a:rPr lang="zh-CN" altLang="zh-CN" dirty="0" smtClean="0"/>
              <a:t>）具有高度的实时性。</a:t>
            </a:r>
            <a:endParaRPr lang="zh-CN" altLang="zh-CN" dirty="0" smtClean="0"/>
          </a:p>
          <a:p>
            <a:pPr>
              <a:lnSpc>
                <a:spcPct val="1000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2</a:t>
            </a:r>
            <a:r>
              <a:rPr lang="zh-CN" altLang="zh-CN" dirty="0" smtClean="0"/>
              <a:t>）高度沉浸感。</a:t>
            </a:r>
            <a:endParaRPr lang="zh-CN" altLang="zh-CN" dirty="0" smtClean="0"/>
          </a:p>
          <a:p>
            <a:pPr>
              <a:lnSpc>
                <a:spcPct val="1000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3</a:t>
            </a:r>
            <a:r>
              <a:rPr lang="zh-CN" altLang="zh-CN" dirty="0" smtClean="0"/>
              <a:t>）具有强大的软硬件支持。</a:t>
            </a:r>
            <a:endParaRPr lang="zh-CN" altLang="zh-CN" dirty="0" smtClean="0"/>
          </a:p>
          <a:p>
            <a:pPr>
              <a:lnSpc>
                <a:spcPct val="1000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4</a:t>
            </a:r>
            <a:r>
              <a:rPr lang="zh-CN" altLang="zh-CN" dirty="0" smtClean="0"/>
              <a:t>）并行处理能力。</a:t>
            </a:r>
            <a:endParaRPr lang="zh-CN" altLang="zh-CN" dirty="0" smtClean="0"/>
          </a:p>
          <a:p>
            <a:pPr>
              <a:lnSpc>
                <a:spcPct val="1000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5</a:t>
            </a:r>
            <a:r>
              <a:rPr lang="zh-CN" altLang="zh-CN" dirty="0" smtClean="0"/>
              <a:t>）良好的系统整合性。</a:t>
            </a:r>
            <a:endParaRPr lang="zh-CN" altLang="zh-CN" dirty="0" smtClean="0"/>
          </a:p>
          <a:p>
            <a:endParaRPr lang="zh-CN" altLang="zh-CN" sz="2800" dirty="0"/>
          </a:p>
        </p:txBody>
      </p:sp>
      <p:sp>
        <p:nvSpPr>
          <p:cNvPr id="3" name="矩形 2"/>
          <p:cNvSpPr/>
          <p:nvPr/>
        </p:nvSpPr>
        <p:spPr>
          <a:xfrm>
            <a:off x="5458338" y="4947300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体验式建筑虚拟仿真平台</a:t>
            </a:r>
            <a:endParaRPr lang="zh-CN" altLang="en-US" dirty="0"/>
          </a:p>
        </p:txBody>
      </p:sp>
      <p:pic>
        <p:nvPicPr>
          <p:cNvPr id="4" name="体验式建筑虚拟仿真平台_标清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801298" y="2527184"/>
            <a:ext cx="4037902" cy="2271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1.2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虚拟现实系统的分类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>
                <a:solidFill>
                  <a:srgbClr val="0070C0"/>
                </a:solidFill>
              </a:rPr>
              <a:t>1.2.1  </a:t>
            </a:r>
            <a:r>
              <a:rPr lang="zh-CN" altLang="zh-CN" sz="2800" dirty="0">
                <a:solidFill>
                  <a:srgbClr val="0070C0"/>
                </a:solidFill>
              </a:rPr>
              <a:t>沉浸</a:t>
            </a:r>
            <a:r>
              <a:rPr lang="zh-CN" altLang="zh-CN" sz="2800" dirty="0" smtClean="0">
                <a:solidFill>
                  <a:srgbClr val="0070C0"/>
                </a:solidFill>
              </a:rPr>
              <a:t>式虚拟</a:t>
            </a:r>
            <a:r>
              <a:rPr lang="zh-CN" altLang="zh-CN" sz="2800" dirty="0">
                <a:solidFill>
                  <a:srgbClr val="0070C0"/>
                </a:solidFill>
              </a:rPr>
              <a:t>现实</a:t>
            </a:r>
            <a:r>
              <a:rPr lang="zh-CN" altLang="zh-CN" sz="2800" dirty="0" smtClean="0">
                <a:solidFill>
                  <a:srgbClr val="0070C0"/>
                </a:solidFill>
              </a:rPr>
              <a:t>系统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en-US" altLang="zh-CN" dirty="0"/>
              <a:t>2</a:t>
            </a:r>
            <a:r>
              <a:rPr lang="zh-CN" altLang="zh-CN" dirty="0"/>
              <a:t>．沉浸式虚拟现实系统的类型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）头盔式虚拟现实系统。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）洞穴式虚拟现实系统。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）座舱式虚拟现实系统。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）投影式虚拟现实系统。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）远程存在系统。</a:t>
            </a:r>
            <a:endParaRPr lang="zh-CN" altLang="zh-CN" dirty="0"/>
          </a:p>
          <a:p>
            <a:endParaRPr lang="zh-CN" altLang="zh-CN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299" y="1888982"/>
            <a:ext cx="2678094" cy="178539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377" y="4211273"/>
            <a:ext cx="2536561" cy="169104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204" y="4211273"/>
            <a:ext cx="1753312" cy="175331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571999" y="5964585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座舱式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6934346" y="590231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投影式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6591392" y="366378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洞穴式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1.2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虚拟现实系统的分类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>
                <a:solidFill>
                  <a:srgbClr val="0070C0"/>
                </a:solidFill>
              </a:rPr>
              <a:t>1.2.2  </a:t>
            </a:r>
            <a:r>
              <a:rPr lang="zh-CN" altLang="en-US" sz="2800" dirty="0">
                <a:solidFill>
                  <a:srgbClr val="0070C0"/>
                </a:solidFill>
              </a:rPr>
              <a:t>增强虚拟现实</a:t>
            </a:r>
            <a:r>
              <a:rPr lang="zh-CN" altLang="en-US" sz="2800" dirty="0" smtClean="0">
                <a:solidFill>
                  <a:srgbClr val="0070C0"/>
                </a:solidFill>
              </a:rPr>
              <a:t>系统</a:t>
            </a:r>
            <a:endParaRPr lang="en-US" altLang="zh-CN" sz="2800" dirty="0">
              <a:solidFill>
                <a:srgbClr val="0070C0"/>
              </a:solidFill>
            </a:endParaRPr>
          </a:p>
          <a:p>
            <a:r>
              <a:rPr lang="zh-CN" altLang="zh-CN" dirty="0" smtClean="0"/>
              <a:t>常见</a:t>
            </a:r>
            <a:r>
              <a:rPr lang="zh-CN" altLang="zh-CN" dirty="0"/>
              <a:t>的增强现实系统（</a:t>
            </a:r>
            <a:r>
              <a:rPr lang="en-US" altLang="zh-CN" dirty="0"/>
              <a:t>Augmented VR</a:t>
            </a:r>
            <a:r>
              <a:rPr lang="zh-CN" altLang="zh-CN" dirty="0"/>
              <a:t>）主要</a:t>
            </a:r>
            <a:r>
              <a:rPr lang="zh-CN" altLang="zh-CN" dirty="0" smtClean="0"/>
              <a:t>包括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台式</a:t>
            </a:r>
            <a:r>
              <a:rPr lang="zh-CN" altLang="zh-CN" dirty="0"/>
              <a:t>图形显示器</a:t>
            </a:r>
            <a:r>
              <a:rPr lang="zh-CN" altLang="zh-CN" dirty="0" smtClean="0"/>
              <a:t>系统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基于</a:t>
            </a:r>
            <a:r>
              <a:rPr lang="zh-CN" altLang="zh-CN" dirty="0"/>
              <a:t>单眼显示器</a:t>
            </a:r>
            <a:r>
              <a:rPr lang="zh-CN" altLang="zh-CN" dirty="0" smtClean="0"/>
              <a:t>系统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基于</a:t>
            </a:r>
            <a:r>
              <a:rPr lang="zh-CN" altLang="zh-CN" dirty="0"/>
              <a:t>光学透视式头盔显示器</a:t>
            </a:r>
            <a:r>
              <a:rPr lang="zh-CN" altLang="zh-CN" dirty="0" smtClean="0"/>
              <a:t>系统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基于</a:t>
            </a:r>
            <a:r>
              <a:rPr lang="zh-CN" altLang="zh-CN" dirty="0"/>
              <a:t>视频透视式头盔显示器系统。</a:t>
            </a:r>
            <a:endParaRPr lang="zh-CN" altLang="zh-CN" dirty="0"/>
          </a:p>
          <a:p>
            <a:endParaRPr lang="zh-CN" altLang="zh-CN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1.2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虚拟现实系统的分类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>
                <a:solidFill>
                  <a:srgbClr val="0070C0"/>
                </a:solidFill>
              </a:rPr>
              <a:t>1.2.3  </a:t>
            </a:r>
            <a:r>
              <a:rPr lang="zh-CN" altLang="en-US" sz="2800" dirty="0">
                <a:solidFill>
                  <a:srgbClr val="0070C0"/>
                </a:solidFill>
              </a:rPr>
              <a:t>桌面式虚拟现实</a:t>
            </a:r>
            <a:r>
              <a:rPr lang="zh-CN" altLang="en-US" sz="2800" dirty="0" smtClean="0">
                <a:solidFill>
                  <a:srgbClr val="0070C0"/>
                </a:solidFill>
              </a:rPr>
              <a:t>系统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endParaRPr lang="zh-CN" altLang="zh-CN" sz="2800" dirty="0"/>
          </a:p>
        </p:txBody>
      </p:sp>
      <p:pic>
        <p:nvPicPr>
          <p:cNvPr id="4098" name="图片 5" descr="1-5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137" y="2237590"/>
            <a:ext cx="5655911" cy="3141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2863840" y="5578743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桌面式虚拟现实系统的体系结构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1.2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虚拟现实系统的分类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>
                <a:solidFill>
                  <a:srgbClr val="0070C0"/>
                </a:solidFill>
              </a:rPr>
              <a:t>1.2.3  </a:t>
            </a:r>
            <a:r>
              <a:rPr lang="zh-CN" altLang="en-US" sz="2800" dirty="0">
                <a:solidFill>
                  <a:srgbClr val="0070C0"/>
                </a:solidFill>
              </a:rPr>
              <a:t>桌面式虚拟现实</a:t>
            </a:r>
            <a:r>
              <a:rPr lang="zh-CN" altLang="en-US" sz="2800" dirty="0" smtClean="0">
                <a:solidFill>
                  <a:srgbClr val="0070C0"/>
                </a:solidFill>
              </a:rPr>
              <a:t>系统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zh-CN" altLang="zh-CN" dirty="0"/>
              <a:t>常见桌面虚拟现实技术有</a:t>
            </a:r>
            <a:r>
              <a:rPr lang="zh-CN" altLang="zh-CN" dirty="0" smtClean="0"/>
              <a:t>：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基于</a:t>
            </a:r>
            <a:r>
              <a:rPr lang="zh-CN" altLang="zh-CN" dirty="0"/>
              <a:t>静态图像的虚拟现实</a:t>
            </a:r>
            <a:r>
              <a:rPr lang="en-US" altLang="zh-CN" dirty="0"/>
              <a:t>Quick Time </a:t>
            </a:r>
            <a:r>
              <a:rPr lang="en-US" altLang="zh-CN" dirty="0" smtClean="0"/>
              <a:t>VR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r>
              <a:rPr lang="zh-CN" altLang="zh-CN" dirty="0" smtClean="0"/>
              <a:t>虚拟</a:t>
            </a:r>
            <a:r>
              <a:rPr lang="zh-CN" altLang="zh-CN" dirty="0"/>
              <a:t>现实造型语言（</a:t>
            </a:r>
            <a:r>
              <a:rPr lang="en-US" altLang="zh-CN" dirty="0"/>
              <a:t>Virtual Reality Modeling Language</a:t>
            </a:r>
            <a:r>
              <a:rPr lang="zh-CN" altLang="zh-CN" dirty="0"/>
              <a:t>，</a:t>
            </a:r>
            <a:r>
              <a:rPr lang="en-US" altLang="zh-CN" dirty="0"/>
              <a:t>VRML</a:t>
            </a:r>
            <a:r>
              <a:rPr lang="zh-CN" altLang="zh-CN" dirty="0"/>
              <a:t>）</a:t>
            </a:r>
            <a:r>
              <a:rPr lang="zh-CN" altLang="zh-CN" dirty="0" smtClean="0"/>
              <a:t>等</a:t>
            </a:r>
            <a:r>
              <a:rPr lang="zh-CN" altLang="en-US" dirty="0" smtClean="0"/>
              <a:t>。</a:t>
            </a:r>
            <a:endParaRPr lang="zh-CN" altLang="zh-CN" dirty="0"/>
          </a:p>
        </p:txBody>
      </p:sp>
      <p:pic>
        <p:nvPicPr>
          <p:cNvPr id="5122" name="图片 35" descr="cult3D制作的三维立体轿车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289" y="4338320"/>
            <a:ext cx="1454672" cy="1454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图片 32" descr="cult3D制作的三维立体C6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54" y="4338320"/>
            <a:ext cx="1454671" cy="1454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图片 33" descr="cult3D制作的三维立体DN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886" y="4338320"/>
            <a:ext cx="1452306" cy="1454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图片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0"/>
          <a:stretch>
            <a:fillRect/>
          </a:stretch>
        </p:blipFill>
        <p:spPr bwMode="auto">
          <a:xfrm>
            <a:off x="4923678" y="4338320"/>
            <a:ext cx="1454672" cy="1454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664914" y="5859344"/>
            <a:ext cx="15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C60</a:t>
            </a:r>
            <a:r>
              <a:rPr lang="zh-CN" altLang="zh-CN" dirty="0"/>
              <a:t>分子模型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342522" y="5885335"/>
            <a:ext cx="25811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DNA</a:t>
            </a:r>
            <a:r>
              <a:rPr lang="zh-CN" altLang="zh-CN" dirty="0"/>
              <a:t>（脱氧核糖核酸）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733638" y="5885335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三维虚拟地球运动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7066795" y="5885335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三维虚拟轿车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720854" y="3762096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桌面虚拟现实</a:t>
            </a:r>
            <a:r>
              <a:rPr lang="zh-CN" altLang="zh-CN" dirty="0" smtClean="0"/>
              <a:t>技术</a:t>
            </a:r>
            <a:r>
              <a:rPr lang="zh-CN" altLang="en-US" dirty="0" smtClean="0"/>
              <a:t>的作品：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1.2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虚拟现实系统的分类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>
                <a:solidFill>
                  <a:srgbClr val="0070C0"/>
                </a:solidFill>
              </a:rPr>
              <a:t>1.2.4  </a:t>
            </a:r>
            <a:r>
              <a:rPr lang="zh-CN" altLang="en-US" sz="2800" dirty="0">
                <a:solidFill>
                  <a:srgbClr val="0070C0"/>
                </a:solidFill>
              </a:rPr>
              <a:t>分布式虚拟现实</a:t>
            </a:r>
            <a:r>
              <a:rPr lang="zh-CN" altLang="en-US" sz="2800" dirty="0" smtClean="0">
                <a:solidFill>
                  <a:srgbClr val="0070C0"/>
                </a:solidFill>
              </a:rPr>
              <a:t>系统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en-US" altLang="zh-CN" dirty="0"/>
              <a:t>1</a:t>
            </a:r>
            <a:r>
              <a:rPr lang="zh-CN" altLang="zh-CN" dirty="0"/>
              <a:t>．分布式虚拟现实系统具有的特征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）共享的虚拟工作空间。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）伪实体的行为真实感。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）支持实时交互，共享时钟。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）多用户相互通信。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）资源共享并允许网络上的用户对环境中的对象进行自然操作和观察。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1.2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虚拟现实系统的分类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>
                <a:solidFill>
                  <a:srgbClr val="0070C0"/>
                </a:solidFill>
              </a:rPr>
              <a:t>1.2.4  </a:t>
            </a:r>
            <a:r>
              <a:rPr lang="zh-CN" altLang="en-US" sz="2800" dirty="0">
                <a:solidFill>
                  <a:srgbClr val="0070C0"/>
                </a:solidFill>
              </a:rPr>
              <a:t>分布式虚拟现实</a:t>
            </a:r>
            <a:r>
              <a:rPr lang="zh-CN" altLang="en-US" sz="2800" dirty="0" smtClean="0">
                <a:solidFill>
                  <a:srgbClr val="0070C0"/>
                </a:solidFill>
              </a:rPr>
              <a:t>系统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en-US" altLang="zh-CN" dirty="0"/>
              <a:t>2</a:t>
            </a:r>
            <a:r>
              <a:rPr lang="zh-CN" altLang="zh-CN" dirty="0"/>
              <a:t>．分布式虚拟现实系统的设计和实现应该考虑的因素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）网络宽带的发展和现状。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）先进的硬件和软件设备。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）分布机制。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）可靠性。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1.3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虚拟现实技术的主要研究对象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zh-CN" altLang="zh-CN" dirty="0"/>
              <a:t>虚拟现实的研究都是围绕以下</a:t>
            </a:r>
            <a:r>
              <a:rPr lang="en-US" altLang="zh-CN" dirty="0"/>
              <a:t>5</a:t>
            </a:r>
            <a:r>
              <a:rPr lang="zh-CN" altLang="zh-CN" dirty="0"/>
              <a:t>个基本问题</a:t>
            </a:r>
            <a:r>
              <a:rPr lang="zh-CN" altLang="zh-CN" dirty="0" smtClean="0"/>
              <a:t>展开</a:t>
            </a:r>
            <a:r>
              <a:rPr lang="zh-CN" altLang="en-US" dirty="0" smtClean="0"/>
              <a:t>：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r>
              <a:rPr lang="zh-CN" altLang="zh-CN" dirty="0" smtClean="0"/>
              <a:t>虚拟</a:t>
            </a:r>
            <a:r>
              <a:rPr lang="zh-CN" altLang="zh-CN" dirty="0"/>
              <a:t>环境表示的</a:t>
            </a:r>
            <a:r>
              <a:rPr lang="zh-CN" altLang="zh-CN" dirty="0" smtClean="0"/>
              <a:t>准确性</a:t>
            </a:r>
            <a:r>
              <a:rPr lang="zh-CN" altLang="en-US" dirty="0" smtClean="0"/>
              <a:t>。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r>
              <a:rPr lang="zh-CN" altLang="zh-CN" dirty="0" smtClean="0"/>
              <a:t>虚拟</a:t>
            </a:r>
            <a:r>
              <a:rPr lang="zh-CN" altLang="zh-CN" dirty="0"/>
              <a:t>环境感知信息合成的</a:t>
            </a:r>
            <a:r>
              <a:rPr lang="zh-CN" altLang="zh-CN" dirty="0" smtClean="0"/>
              <a:t>真实性</a:t>
            </a:r>
            <a:r>
              <a:rPr lang="zh-CN" altLang="en-US" dirty="0" smtClean="0"/>
              <a:t>。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r>
              <a:rPr lang="zh-CN" altLang="zh-CN" dirty="0" smtClean="0"/>
              <a:t>人</a:t>
            </a:r>
            <a:r>
              <a:rPr lang="zh-CN" altLang="zh-CN" dirty="0"/>
              <a:t>与虚拟环境交互的</a:t>
            </a:r>
            <a:r>
              <a:rPr lang="zh-CN" altLang="zh-CN" dirty="0" smtClean="0"/>
              <a:t>自然性</a:t>
            </a:r>
            <a:r>
              <a:rPr lang="zh-CN" altLang="en-US" dirty="0" smtClean="0"/>
              <a:t>。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实时</a:t>
            </a:r>
            <a:r>
              <a:rPr lang="zh-CN" altLang="zh-CN" dirty="0"/>
              <a:t>显示</a:t>
            </a:r>
            <a:r>
              <a:rPr lang="zh-CN" altLang="zh-CN" dirty="0" smtClean="0"/>
              <a:t>问题</a:t>
            </a:r>
            <a:r>
              <a:rPr lang="zh-CN" altLang="en-US" dirty="0" smtClean="0"/>
              <a:t>。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5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图形</a:t>
            </a:r>
            <a:r>
              <a:rPr lang="zh-CN" altLang="zh-CN" dirty="0"/>
              <a:t>生成</a:t>
            </a:r>
            <a:r>
              <a:rPr lang="zh-CN" altLang="zh-CN" dirty="0" smtClean="0"/>
              <a:t>问题</a:t>
            </a:r>
            <a:r>
              <a:rPr lang="zh-CN" altLang="en-US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1.4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虚拟现实技术的应用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8492" y="1590163"/>
            <a:ext cx="7501715" cy="445061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        VR</a:t>
            </a:r>
            <a:r>
              <a:rPr lang="zh-CN" altLang="zh-CN" dirty="0"/>
              <a:t>的应用范围很广，诸如国防、建筑设计、工业设计、培训、医学领域等。</a:t>
            </a:r>
            <a:r>
              <a:rPr lang="en-US" altLang="zh-CN" dirty="0" err="1"/>
              <a:t>Helsel</a:t>
            </a:r>
            <a:r>
              <a:rPr lang="zh-CN" altLang="zh-CN" dirty="0"/>
              <a:t>与</a:t>
            </a:r>
            <a:r>
              <a:rPr lang="en-US" altLang="zh-CN" dirty="0"/>
              <a:t>Doherty</a:t>
            </a:r>
            <a:r>
              <a:rPr lang="zh-CN" altLang="zh-CN" dirty="0"/>
              <a:t>早在</a:t>
            </a:r>
            <a:r>
              <a:rPr lang="en-US" altLang="zh-CN" dirty="0"/>
              <a:t>1993</a:t>
            </a:r>
            <a:r>
              <a:rPr lang="zh-CN" altLang="zh-CN" dirty="0"/>
              <a:t>年就对全世界范围内已经进行的</a:t>
            </a:r>
            <a:r>
              <a:rPr lang="en-US" altLang="zh-CN" dirty="0"/>
              <a:t>805</a:t>
            </a:r>
            <a:r>
              <a:rPr lang="zh-CN" altLang="zh-CN" dirty="0"/>
              <a:t>项</a:t>
            </a:r>
            <a:r>
              <a:rPr lang="en-US" altLang="zh-CN" dirty="0"/>
              <a:t>VR</a:t>
            </a:r>
            <a:r>
              <a:rPr lang="zh-CN" altLang="zh-CN" dirty="0"/>
              <a:t>研究项目做了统计，结果表明：</a:t>
            </a:r>
            <a:r>
              <a:rPr lang="en-US" altLang="zh-CN" dirty="0"/>
              <a:t>VR</a:t>
            </a:r>
            <a:r>
              <a:rPr lang="zh-CN" altLang="zh-CN" dirty="0"/>
              <a:t>技术在娱乐、教育及艺术方面的应用占据主流，达</a:t>
            </a:r>
            <a:r>
              <a:rPr lang="en-US" altLang="zh-CN" dirty="0"/>
              <a:t>21.4%</a:t>
            </a:r>
            <a:r>
              <a:rPr lang="zh-CN" altLang="zh-CN" dirty="0"/>
              <a:t>，其次是军事与航空方面达</a:t>
            </a:r>
            <a:r>
              <a:rPr lang="en-US" altLang="zh-CN" dirty="0"/>
              <a:t>12.7%</a:t>
            </a:r>
            <a:r>
              <a:rPr lang="zh-CN" altLang="zh-CN" dirty="0"/>
              <a:t>，医学方面达</a:t>
            </a:r>
            <a:r>
              <a:rPr lang="en-US" altLang="zh-CN" dirty="0"/>
              <a:t>6.13%</a:t>
            </a:r>
            <a:r>
              <a:rPr lang="zh-CN" altLang="zh-CN" dirty="0"/>
              <a:t>，机器人方面占</a:t>
            </a:r>
            <a:r>
              <a:rPr lang="en-US" altLang="zh-CN" dirty="0"/>
              <a:t>6.21%</a:t>
            </a:r>
            <a:r>
              <a:rPr lang="zh-CN" altLang="zh-CN" dirty="0"/>
              <a:t>，商业方面占</a:t>
            </a:r>
            <a:r>
              <a:rPr lang="en-US" altLang="zh-CN" dirty="0"/>
              <a:t>4.96%</a:t>
            </a:r>
            <a:r>
              <a:rPr lang="zh-CN" altLang="zh-CN" dirty="0"/>
              <a:t>；另外，在可视化计算、制造业等方面也有相当的比重。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1.4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虚拟现实技术的应用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35527" y="319554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虚拟游戏</a:t>
            </a:r>
            <a:endParaRPr lang="zh-CN" altLang="en-US" dirty="0"/>
          </a:p>
        </p:txBody>
      </p:sp>
      <p:pic>
        <p:nvPicPr>
          <p:cNvPr id="6" name="图片 5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25" y="1489843"/>
            <a:ext cx="2609850" cy="1657350"/>
          </a:xfrm>
          <a:prstGeom prst="rect">
            <a:avLst/>
          </a:prstGeom>
        </p:spPr>
      </p:pic>
      <p:sp>
        <p:nvSpPr>
          <p:cNvPr id="7" name="矩形 3"/>
          <p:cNvSpPr>
            <a:spLocks noChangeArrowheads="1"/>
          </p:cNvSpPr>
          <p:nvPr/>
        </p:nvSpPr>
        <p:spPr bwMode="auto">
          <a:xfrm>
            <a:off x="3770444" y="3194335"/>
            <a:ext cx="20447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zh-CN" dirty="0"/>
              <a:t>虚拟肢体康复训练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082" y="1523625"/>
            <a:ext cx="2477782" cy="1623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190" y="1489843"/>
            <a:ext cx="1898075" cy="15468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6"/>
          <p:cNvSpPr>
            <a:spLocks noChangeArrowheads="1"/>
          </p:cNvSpPr>
          <p:nvPr/>
        </p:nvSpPr>
        <p:spPr bwMode="auto">
          <a:xfrm>
            <a:off x="6394877" y="3147193"/>
            <a:ext cx="20447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zh-CN" dirty="0"/>
              <a:t>虚拟中风康复训练</a:t>
            </a:r>
            <a:endParaRPr lang="zh-CN" altLang="en-US" dirty="0"/>
          </a:p>
        </p:txBody>
      </p:sp>
      <p:pic>
        <p:nvPicPr>
          <p:cNvPr id="11" name="图片 10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25" y="3939415"/>
            <a:ext cx="2609850" cy="137081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51361" y="538345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虚拟军事训练</a:t>
            </a:r>
            <a:endParaRPr lang="zh-CN" altLang="en-US" dirty="0"/>
          </a:p>
        </p:txBody>
      </p:sp>
      <p:pic>
        <p:nvPicPr>
          <p:cNvPr id="13" name="图片 12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95" y="3941895"/>
            <a:ext cx="2255001" cy="136833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343134" y="54124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虚拟旅游</a:t>
            </a:r>
            <a:endParaRPr lang="zh-CN" altLang="en-US" dirty="0"/>
          </a:p>
        </p:txBody>
      </p:sp>
      <p:pic>
        <p:nvPicPr>
          <p:cNvPr id="15" name="图片 14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477" y="3941895"/>
            <a:ext cx="2074350" cy="168166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074654" y="573262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虚拟课堂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31609" y="2628994"/>
            <a:ext cx="8612391" cy="525871"/>
          </a:xfrm>
        </p:spPr>
        <p:txBody>
          <a:bodyPr/>
          <a:lstStyle/>
          <a:p>
            <a:r>
              <a:rPr lang="en-US" altLang="zh-CN" sz="2800" b="1" dirty="0"/>
              <a:t>Virtual Reality - </a:t>
            </a:r>
            <a:r>
              <a:rPr lang="en-US" altLang="zh-CN" sz="2800" b="1" dirty="0">
                <a:hlinkClick r:id="rId1" action="ppaction://hlinkfile"/>
              </a:rPr>
              <a:t>A Dream Turned Into </a:t>
            </a:r>
            <a:r>
              <a:rPr lang="en-US" altLang="zh-CN" sz="2800" b="1" dirty="0" smtClean="0">
                <a:hlinkClick r:id="rId1" action="ppaction://hlinkfile"/>
              </a:rPr>
              <a:t>Reality</a:t>
            </a:r>
            <a:endParaRPr lang="zh-CN" alt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1.5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虚拟现实技术的发展和现状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>
                <a:solidFill>
                  <a:srgbClr val="0070C0"/>
                </a:solidFill>
              </a:rPr>
              <a:t>1.5.1  </a:t>
            </a:r>
            <a:r>
              <a:rPr lang="zh-CN" altLang="zh-CN" sz="2800" dirty="0">
                <a:solidFill>
                  <a:srgbClr val="0070C0"/>
                </a:solidFill>
              </a:rPr>
              <a:t>虚拟现实技术发展</a:t>
            </a:r>
            <a:r>
              <a:rPr lang="zh-CN" altLang="zh-CN" sz="2800" dirty="0" smtClean="0">
                <a:solidFill>
                  <a:srgbClr val="0070C0"/>
                </a:solidFill>
              </a:rPr>
              <a:t>历程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zh-CN" dirty="0"/>
              <a:t>虚拟现实技术的发展和应用基本上可以分为</a:t>
            </a:r>
            <a:r>
              <a:rPr lang="en-US" altLang="zh-CN" dirty="0"/>
              <a:t>3</a:t>
            </a:r>
            <a:r>
              <a:rPr lang="zh-CN" altLang="zh-CN" dirty="0"/>
              <a:t>个阶段：</a:t>
            </a:r>
            <a:endParaRPr lang="zh-CN" altLang="zh-CN" dirty="0"/>
          </a:p>
          <a:p>
            <a:pPr latinLnBrk="1">
              <a:lnSpc>
                <a:spcPct val="150000"/>
              </a:lnSpc>
            </a:pPr>
            <a:r>
              <a:rPr lang="zh-CN" altLang="zh-CN" dirty="0"/>
              <a:t>第</a:t>
            </a:r>
            <a:r>
              <a:rPr lang="en-US" altLang="zh-CN" dirty="0"/>
              <a:t>1</a:t>
            </a:r>
            <a:r>
              <a:rPr lang="zh-CN" altLang="zh-CN" dirty="0" smtClean="0"/>
              <a:t>阶段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20</a:t>
            </a:r>
            <a:r>
              <a:rPr lang="zh-CN" altLang="zh-CN" dirty="0"/>
              <a:t>世纪</a:t>
            </a:r>
            <a:r>
              <a:rPr lang="en-US" altLang="zh-CN" dirty="0"/>
              <a:t>50</a:t>
            </a:r>
            <a:r>
              <a:rPr lang="zh-CN" altLang="zh-CN" dirty="0"/>
              <a:t>年代到</a:t>
            </a:r>
            <a:r>
              <a:rPr lang="en-US" altLang="zh-CN" dirty="0"/>
              <a:t>70</a:t>
            </a:r>
            <a:r>
              <a:rPr lang="zh-CN" altLang="zh-CN" dirty="0"/>
              <a:t>年代，属于准备阶段</a:t>
            </a:r>
            <a:r>
              <a:rPr lang="zh-CN" altLang="zh-CN" dirty="0" smtClean="0"/>
              <a:t>；</a:t>
            </a:r>
            <a:endParaRPr lang="en-US" altLang="zh-CN" dirty="0" smtClean="0"/>
          </a:p>
          <a:p>
            <a:pPr latinLnBrk="1">
              <a:lnSpc>
                <a:spcPct val="150000"/>
              </a:lnSpc>
            </a:pPr>
            <a:r>
              <a:rPr lang="zh-CN" altLang="zh-CN" dirty="0" smtClean="0"/>
              <a:t>第</a:t>
            </a:r>
            <a:r>
              <a:rPr lang="en-US" altLang="zh-CN" dirty="0"/>
              <a:t>2</a:t>
            </a:r>
            <a:r>
              <a:rPr lang="zh-CN" altLang="zh-CN" dirty="0" smtClean="0"/>
              <a:t>阶段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20</a:t>
            </a:r>
            <a:r>
              <a:rPr lang="zh-CN" altLang="zh-CN" dirty="0"/>
              <a:t>世纪</a:t>
            </a:r>
            <a:r>
              <a:rPr lang="en-US" altLang="zh-CN" dirty="0"/>
              <a:t>80</a:t>
            </a:r>
            <a:r>
              <a:rPr lang="zh-CN" altLang="zh-CN" dirty="0"/>
              <a:t>年代初到</a:t>
            </a:r>
            <a:r>
              <a:rPr lang="en-US" altLang="zh-CN" dirty="0"/>
              <a:t>80</a:t>
            </a:r>
            <a:r>
              <a:rPr lang="zh-CN" altLang="zh-CN" dirty="0"/>
              <a:t>年代，是虚拟现实技术走出实验室，进入实际应用阶段</a:t>
            </a:r>
            <a:r>
              <a:rPr lang="zh-CN" altLang="zh-CN" dirty="0" smtClean="0"/>
              <a:t>；</a:t>
            </a:r>
            <a:endParaRPr lang="en-US" altLang="zh-CN" dirty="0" smtClean="0"/>
          </a:p>
          <a:p>
            <a:pPr latinLnBrk="1">
              <a:lnSpc>
                <a:spcPct val="150000"/>
              </a:lnSpc>
            </a:pPr>
            <a:r>
              <a:rPr lang="zh-CN" altLang="zh-CN" dirty="0" smtClean="0"/>
              <a:t>第</a:t>
            </a:r>
            <a:r>
              <a:rPr lang="en-US" altLang="zh-CN" dirty="0"/>
              <a:t>3</a:t>
            </a:r>
            <a:r>
              <a:rPr lang="zh-CN" altLang="zh-CN" dirty="0" smtClean="0"/>
              <a:t>阶段</a:t>
            </a:r>
            <a:r>
              <a:rPr lang="zh-CN" altLang="en-US" dirty="0" smtClean="0"/>
              <a:t>：</a:t>
            </a:r>
            <a:r>
              <a:rPr lang="zh-CN" altLang="zh-CN" dirty="0" smtClean="0"/>
              <a:t>从</a:t>
            </a:r>
            <a:r>
              <a:rPr lang="en-US" altLang="zh-CN" dirty="0"/>
              <a:t>20</a:t>
            </a:r>
            <a:r>
              <a:rPr lang="zh-CN" altLang="zh-CN" dirty="0"/>
              <a:t>世纪</a:t>
            </a:r>
            <a:r>
              <a:rPr lang="en-US" altLang="zh-CN" dirty="0"/>
              <a:t>90</a:t>
            </a:r>
            <a:r>
              <a:rPr lang="zh-CN" altLang="zh-CN" dirty="0"/>
              <a:t>年代初至今</a:t>
            </a:r>
            <a:r>
              <a:rPr lang="zh-CN" altLang="zh-CN" dirty="0" smtClean="0"/>
              <a:t>，是</a:t>
            </a:r>
            <a:r>
              <a:rPr lang="zh-CN" altLang="zh-CN" dirty="0"/>
              <a:t>虚拟现实技术全面发展时期。</a:t>
            </a:r>
            <a:endParaRPr lang="zh-CN" altLang="zh-CN" dirty="0"/>
          </a:p>
          <a:p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1.5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虚拟现实技术的发展和现状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>
                <a:solidFill>
                  <a:srgbClr val="0070C0"/>
                </a:solidFill>
              </a:rPr>
              <a:t>1.5.2  </a:t>
            </a:r>
            <a:r>
              <a:rPr lang="zh-CN" altLang="en-US" sz="2800" dirty="0">
                <a:solidFill>
                  <a:srgbClr val="0070C0"/>
                </a:solidFill>
              </a:rPr>
              <a:t>虚拟现实技术研究</a:t>
            </a:r>
            <a:r>
              <a:rPr lang="zh-CN" altLang="en-US" sz="2800" dirty="0" smtClean="0">
                <a:solidFill>
                  <a:srgbClr val="0070C0"/>
                </a:solidFill>
              </a:rPr>
              <a:t>现状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en-US" altLang="zh-CN" dirty="0" smtClean="0"/>
              <a:t>       VR</a:t>
            </a:r>
            <a:r>
              <a:rPr lang="zh-CN" altLang="zh-CN" dirty="0"/>
              <a:t>技术领域几乎是所有发达国家都在大力研究的前沿领域，它的发展速度非常迅猛。基于</a:t>
            </a:r>
            <a:r>
              <a:rPr lang="en-US" altLang="zh-CN" dirty="0"/>
              <a:t>VR</a:t>
            </a:r>
            <a:r>
              <a:rPr lang="zh-CN" altLang="zh-CN" dirty="0"/>
              <a:t>技术的研究主要有</a:t>
            </a:r>
            <a:r>
              <a:rPr lang="en-US" altLang="zh-CN" dirty="0"/>
              <a:t>VR</a:t>
            </a:r>
            <a:r>
              <a:rPr lang="zh-CN" altLang="zh-CN" dirty="0"/>
              <a:t>技术与</a:t>
            </a:r>
            <a:r>
              <a:rPr lang="en-US" altLang="zh-CN" dirty="0"/>
              <a:t>VR</a:t>
            </a:r>
            <a:r>
              <a:rPr lang="zh-CN" altLang="zh-CN" dirty="0"/>
              <a:t>应用两大类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en-US" altLang="zh-CN" dirty="0" smtClean="0"/>
              <a:t>       </a:t>
            </a:r>
            <a:r>
              <a:rPr lang="zh-CN" altLang="zh-CN" dirty="0" smtClean="0"/>
              <a:t>在</a:t>
            </a:r>
            <a:r>
              <a:rPr lang="zh-CN" altLang="zh-CN" dirty="0"/>
              <a:t>国外，</a:t>
            </a:r>
            <a:r>
              <a:rPr lang="en-US" altLang="zh-CN" dirty="0"/>
              <a:t>VR</a:t>
            </a:r>
            <a:r>
              <a:rPr lang="zh-CN" altLang="zh-CN" dirty="0"/>
              <a:t>技术研究方面发展较好的有美国、德国、英国、日本、韩国等国家</a:t>
            </a:r>
            <a:r>
              <a:rPr lang="zh-CN" altLang="zh-CN" dirty="0" smtClean="0"/>
              <a:t>；</a:t>
            </a:r>
            <a:endParaRPr lang="en-US" altLang="zh-CN" dirty="0" smtClean="0"/>
          </a:p>
          <a:p>
            <a:r>
              <a:rPr lang="en-US" altLang="zh-CN" dirty="0" smtClean="0"/>
              <a:t>        </a:t>
            </a:r>
            <a:r>
              <a:rPr lang="zh-CN" altLang="zh-CN" dirty="0" smtClean="0"/>
              <a:t>在</a:t>
            </a:r>
            <a:r>
              <a:rPr lang="zh-CN" altLang="zh-CN" dirty="0"/>
              <a:t>国内，浙江大学、北京航空航天大学等单位在</a:t>
            </a:r>
            <a:r>
              <a:rPr lang="en-US" altLang="zh-CN" dirty="0"/>
              <a:t>VR</a:t>
            </a:r>
            <a:r>
              <a:rPr lang="zh-CN" altLang="zh-CN" dirty="0"/>
              <a:t>方面的研究工作开展得比较早，成果也较多。</a:t>
            </a:r>
            <a:endParaRPr lang="zh-CN" altLang="zh-CN" dirty="0"/>
          </a:p>
          <a:p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1.5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虚拟现实技术的发展和现状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r>
              <a:rPr lang="en-US" altLang="zh-CN" sz="2800" dirty="0">
                <a:solidFill>
                  <a:srgbClr val="0070C0"/>
                </a:solidFill>
              </a:rPr>
              <a:t>1.5.3  </a:t>
            </a:r>
            <a:r>
              <a:rPr lang="zh-CN" altLang="en-US" sz="2800" dirty="0">
                <a:solidFill>
                  <a:srgbClr val="0070C0"/>
                </a:solidFill>
              </a:rPr>
              <a:t>虚拟现实技术的发展</a:t>
            </a:r>
            <a:r>
              <a:rPr lang="zh-CN" altLang="en-US" sz="2800" dirty="0" smtClean="0">
                <a:solidFill>
                  <a:srgbClr val="0070C0"/>
                </a:solidFill>
              </a:rPr>
              <a:t>趋势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en-US" altLang="zh-CN" dirty="0" smtClean="0"/>
              <a:t>       </a:t>
            </a:r>
            <a:r>
              <a:rPr lang="zh-CN" altLang="zh-CN" dirty="0" smtClean="0"/>
              <a:t>纵观</a:t>
            </a:r>
            <a:r>
              <a:rPr lang="en-US" altLang="zh-CN" dirty="0"/>
              <a:t>VR</a:t>
            </a:r>
            <a:r>
              <a:rPr lang="zh-CN" altLang="zh-CN" dirty="0"/>
              <a:t>的发展历程，未来</a:t>
            </a:r>
            <a:r>
              <a:rPr lang="en-US" altLang="zh-CN" dirty="0"/>
              <a:t>VR</a:t>
            </a:r>
            <a:r>
              <a:rPr lang="zh-CN" altLang="zh-CN" dirty="0"/>
              <a:t>技术的研究仍将延续“低成本、高性能”原则，从软件、硬件两方面展开，发展方向主要归纳如下：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动态</a:t>
            </a:r>
            <a:r>
              <a:rPr lang="zh-CN" altLang="zh-CN" dirty="0"/>
              <a:t>环境建模技术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实时</a:t>
            </a:r>
            <a:r>
              <a:rPr lang="zh-CN" altLang="zh-CN" dirty="0"/>
              <a:t>三维图形生成和显示技术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r>
              <a:rPr lang="zh-CN" altLang="zh-CN" dirty="0" smtClean="0"/>
              <a:t>新型</a:t>
            </a:r>
            <a:r>
              <a:rPr lang="zh-CN" altLang="zh-CN" dirty="0"/>
              <a:t>交互设备的研制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</a:t>
            </a:r>
            <a:r>
              <a:rPr lang="zh-CN" altLang="zh-CN" dirty="0" smtClean="0"/>
              <a:t>智能化</a:t>
            </a:r>
            <a:r>
              <a:rPr lang="zh-CN" altLang="zh-CN" dirty="0"/>
              <a:t>语音虚拟现实建模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5</a:t>
            </a:r>
            <a:r>
              <a:rPr lang="zh-CN" altLang="en-US" dirty="0" smtClean="0"/>
              <a:t>）</a:t>
            </a:r>
            <a:r>
              <a:rPr lang="zh-CN" altLang="zh-CN" dirty="0" smtClean="0"/>
              <a:t>分布式</a:t>
            </a:r>
            <a:r>
              <a:rPr lang="zh-CN" altLang="zh-CN" dirty="0"/>
              <a:t>虚拟现实技术的展望</a:t>
            </a:r>
            <a:endParaRPr lang="zh-CN" altLang="zh-CN" dirty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6</a:t>
            </a:r>
            <a:r>
              <a:rPr lang="zh-CN" altLang="en-US" dirty="0" smtClean="0"/>
              <a:t>）</a:t>
            </a:r>
            <a:r>
              <a:rPr lang="zh-CN" altLang="zh-CN" dirty="0" smtClean="0"/>
              <a:t>“屏幕”</a:t>
            </a:r>
            <a:r>
              <a:rPr lang="zh-CN" altLang="zh-CN" dirty="0"/>
              <a:t>时代的终结</a:t>
            </a:r>
            <a:endParaRPr lang="zh-CN" altLang="zh-CN" dirty="0"/>
          </a:p>
          <a:p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888" y="1046566"/>
            <a:ext cx="7886700" cy="4676502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FontTx/>
              <a:buNone/>
            </a:pPr>
            <a:r>
              <a:rPr lang="zh-CN" altLang="zh-C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本章小结</a:t>
            </a:r>
            <a:endParaRPr lang="en-US" altLang="zh-CN" sz="3600" b="1" dirty="0" smtClean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zh-CN" altLang="en-US" sz="2800" smtClean="0"/>
              <a:t>        本章简要介绍了虚拟</a:t>
            </a:r>
            <a:r>
              <a:rPr lang="zh-CN" altLang="en-US" sz="2800" dirty="0"/>
              <a:t>现实和增强现实的概念和区别和相关知识。同时给出了需要了内容和知识点。</a:t>
            </a:r>
            <a:endParaRPr lang="zh-CN" altLang="zh-CN" sz="2400" dirty="0"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56108" y="696285"/>
            <a:ext cx="8612391" cy="525871"/>
          </a:xfrm>
        </p:spPr>
        <p:txBody>
          <a:bodyPr/>
          <a:lstStyle/>
          <a:p>
            <a:r>
              <a:rPr lang="zh-CN" altLang="en-US" sz="2800" b="1" dirty="0" smtClean="0"/>
              <a:t>“女人试衣间”</a:t>
            </a:r>
            <a:endParaRPr lang="zh-CN" altLang="en-US" sz="2800" b="1" dirty="0"/>
          </a:p>
        </p:txBody>
      </p:sp>
      <p:pic>
        <p:nvPicPr>
          <p:cNvPr id="2" name="女人试衣服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43000" y="1504950"/>
            <a:ext cx="6858000" cy="3848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19862" y="161356"/>
            <a:ext cx="4701130" cy="1555249"/>
          </a:xfrm>
        </p:spPr>
        <p:txBody>
          <a:bodyPr/>
          <a:lstStyle/>
          <a:p>
            <a:r>
              <a:rPr lang="zh-CN" altLang="en-US" sz="4800" b="1" dirty="0">
                <a:solidFill>
                  <a:srgbClr val="CC6600"/>
                </a:solidFill>
              </a:rPr>
              <a:t>导学</a:t>
            </a:r>
            <a:br>
              <a:rPr lang="en-US" altLang="zh-CN" sz="4800" b="1" dirty="0">
                <a:solidFill>
                  <a:srgbClr val="CC6600"/>
                </a:solidFill>
              </a:rPr>
            </a:br>
            <a:endParaRPr lang="zh-CN" altLang="en-US" sz="4800" dirty="0"/>
          </a:p>
        </p:txBody>
      </p:sp>
      <p:sp>
        <p:nvSpPr>
          <p:cNvPr id="40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888" y="1218654"/>
            <a:ext cx="3948112" cy="3780065"/>
          </a:xfrm>
          <a:ln>
            <a:solidFill>
              <a:srgbClr val="0070C0"/>
            </a:solidFill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0070C0"/>
                </a:solidFill>
              </a:rPr>
              <a:t>一、内容与</a:t>
            </a:r>
            <a:r>
              <a:rPr lang="zh-CN" altLang="en-US" sz="2200" b="1" dirty="0" smtClean="0">
                <a:solidFill>
                  <a:srgbClr val="0070C0"/>
                </a:solidFill>
              </a:rPr>
              <a:t>要求</a:t>
            </a:r>
            <a:endParaRPr lang="en-US" altLang="zh-CN" sz="2200" b="1" dirty="0" smtClean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/>
              <a:t>1</a:t>
            </a:r>
            <a:r>
              <a:rPr lang="en-US" altLang="zh-CN" sz="1800" dirty="0" smtClean="0"/>
              <a:t>.</a:t>
            </a:r>
            <a:r>
              <a:rPr lang="zh-CN" altLang="en-US" sz="1800" dirty="0">
                <a:sym typeface="+mn-ea"/>
              </a:rPr>
              <a:t>什么是VR/AR</a:t>
            </a:r>
            <a:r>
              <a:rPr lang="en-US" altLang="zh-CN" sz="1800" dirty="0">
                <a:sym typeface="+mn-ea"/>
              </a:rPr>
              <a:t>?</a:t>
            </a:r>
            <a:endParaRPr lang="en-US" altLang="zh-CN" sz="1800" dirty="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/>
              <a:t>掌握虚拟现实的定义和技术特征。</a:t>
            </a:r>
            <a:endParaRPr lang="zh-CN" altLang="en-US" sz="1800" dirty="0" smtClean="0"/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2.</a:t>
            </a:r>
            <a:r>
              <a:rPr lang="zh-CN" altLang="en-US" sz="1800" dirty="0" smtClean="0"/>
              <a:t>了解</a:t>
            </a:r>
            <a:r>
              <a:rPr lang="zh-CN" altLang="en-US" sz="1800" dirty="0">
                <a:sym typeface="+mn-ea"/>
              </a:rPr>
              <a:t>虚拟现实系统的</a:t>
            </a:r>
            <a:r>
              <a:rPr lang="zh-CN" altLang="en-US" sz="1800" dirty="0" smtClean="0">
                <a:sym typeface="+mn-ea"/>
              </a:rPr>
              <a:t>组成。</a:t>
            </a:r>
            <a:endParaRPr lang="zh-CN" altLang="en-US" sz="1800" dirty="0" smtClean="0"/>
          </a:p>
          <a:p>
            <a:pPr>
              <a:lnSpc>
                <a:spcPct val="150000"/>
              </a:lnSpc>
            </a:pPr>
            <a:r>
              <a:rPr lang="en-US" altLang="zh-CN" sz="1800" dirty="0">
                <a:sym typeface="+mn-ea"/>
              </a:rPr>
              <a:t>3.</a:t>
            </a:r>
            <a:r>
              <a:rPr lang="zh-CN" altLang="en-US" sz="1800" dirty="0">
                <a:sym typeface="+mn-ea"/>
              </a:rPr>
              <a:t>了解虚拟现实的关键</a:t>
            </a:r>
            <a:r>
              <a:rPr lang="zh-CN" altLang="en-US" sz="1800" dirty="0" smtClean="0">
                <a:sym typeface="+mn-ea"/>
              </a:rPr>
              <a:t>技术。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endParaRPr lang="zh-CN" altLang="en-US" sz="18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862456" y="1229444"/>
            <a:ext cx="3571539" cy="3769275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/>
          <a:lstStyle>
            <a:lvl1pPr indent="0">
              <a:lnSpc>
                <a:spcPct val="100000"/>
              </a:lnSpc>
              <a:spcBef>
                <a:spcPts val="1000"/>
              </a:spcBef>
              <a:buFontTx/>
              <a:buNone/>
              <a:defRPr sz="2200" b="1">
                <a:solidFill>
                  <a:srgbClr val="0070C0"/>
                </a:solidFill>
                <a:effectLst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zh-CN" sz="2000" dirty="0"/>
              <a:t>二、重点、难点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en-US" altLang="zh-CN" sz="1800" b="0" dirty="0" smtClean="0">
                <a:solidFill>
                  <a:schemeClr val="tx1"/>
                </a:solidFill>
              </a:rPr>
              <a:t>1. </a:t>
            </a:r>
            <a:r>
              <a:rPr lang="zh-CN" altLang="en-US" sz="1800" b="0" dirty="0" smtClean="0">
                <a:solidFill>
                  <a:schemeClr val="tx1"/>
                </a:solidFill>
              </a:rPr>
              <a:t>重点是虚拟</a:t>
            </a:r>
            <a:r>
              <a:rPr lang="zh-CN" altLang="en-US" sz="1800" b="0" dirty="0">
                <a:solidFill>
                  <a:schemeClr val="tx1"/>
                </a:solidFill>
              </a:rPr>
              <a:t>现实定义、特性的</a:t>
            </a:r>
            <a:r>
              <a:rPr lang="zh-CN" altLang="en-US" sz="1800" b="0" dirty="0" smtClean="0">
                <a:solidFill>
                  <a:schemeClr val="tx1"/>
                </a:solidFill>
              </a:rPr>
              <a:t>掌握。</a:t>
            </a:r>
            <a:endParaRPr lang="en-US" altLang="zh-CN" sz="1800" b="0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800" b="0" dirty="0" smtClean="0">
                <a:solidFill>
                  <a:schemeClr val="tx1"/>
                </a:solidFill>
              </a:rPr>
              <a:t>2. </a:t>
            </a:r>
            <a:r>
              <a:rPr lang="zh-CN" altLang="en-US" sz="1800" b="0" dirty="0" smtClean="0">
                <a:solidFill>
                  <a:schemeClr val="tx1"/>
                </a:solidFill>
              </a:rPr>
              <a:t>难点</a:t>
            </a:r>
            <a:r>
              <a:rPr lang="zh-CN" altLang="en-US" sz="1800" b="0" dirty="0">
                <a:solidFill>
                  <a:schemeClr val="tx1"/>
                </a:solidFill>
              </a:rPr>
              <a:t>是对虚拟现实系统组成的理解。</a:t>
            </a:r>
            <a:endParaRPr lang="zh-CN" altLang="en-US" sz="1800" b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3223" y="984419"/>
            <a:ext cx="6532311" cy="901338"/>
          </a:xfrm>
        </p:spPr>
        <p:txBody>
          <a:bodyPr/>
          <a:lstStyle/>
          <a:p>
            <a:r>
              <a:rPr lang="zh-CN" altLang="en-US" sz="3200" b="1" dirty="0">
                <a:solidFill>
                  <a:srgbClr val="0070C0"/>
                </a:solidFill>
                <a:sym typeface="+mn-ea"/>
              </a:rPr>
              <a:t>一、什么是VR/</a:t>
            </a:r>
            <a:r>
              <a:rPr lang="zh-CN" altLang="en-US" sz="3200" dirty="0">
                <a:solidFill>
                  <a:srgbClr val="0070C0"/>
                </a:solidFill>
                <a:sym typeface="+mn-ea"/>
              </a:rPr>
              <a:t>AR</a:t>
            </a:r>
            <a:r>
              <a:rPr lang="en-US" altLang="zh-CN" sz="3200" dirty="0">
                <a:solidFill>
                  <a:srgbClr val="0070C0"/>
                </a:solidFill>
                <a:sym typeface="+mn-ea"/>
              </a:rPr>
              <a:t>?</a:t>
            </a:r>
            <a:endParaRPr lang="en-US" altLang="zh-CN" sz="3200" dirty="0">
              <a:solidFill>
                <a:srgbClr val="0070C0"/>
              </a:solidFill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74500" y="2006192"/>
            <a:ext cx="7886700" cy="3816714"/>
          </a:xfrm>
        </p:spPr>
        <p:txBody>
          <a:bodyPr/>
          <a:lstStyle/>
          <a:p>
            <a:r>
              <a:rPr lang="zh-CN" altLang="en-US" sz="2800" b="1" dirty="0" smtClean="0"/>
              <a:t>VR</a:t>
            </a:r>
            <a:r>
              <a:rPr lang="zh-CN" altLang="en-US" sz="2800" b="1" dirty="0"/>
              <a:t>：</a:t>
            </a:r>
            <a:r>
              <a:rPr lang="zh-CN" altLang="en-US" dirty="0">
                <a:solidFill>
                  <a:srgbClr val="FF0000"/>
                </a:solidFill>
              </a:rPr>
              <a:t>虚拟现实(Virtual Reality</a:t>
            </a:r>
            <a:r>
              <a:rPr lang="zh-CN" altLang="en-US" dirty="0" smtClean="0">
                <a:solidFill>
                  <a:srgbClr val="FF0000"/>
                </a:solidFill>
              </a:rPr>
              <a:t>)，简称</a:t>
            </a:r>
            <a:r>
              <a:rPr lang="zh-CN" altLang="en-US" dirty="0">
                <a:solidFill>
                  <a:srgbClr val="FF0000"/>
                </a:solidFill>
              </a:rPr>
              <a:t>VR</a:t>
            </a:r>
            <a:r>
              <a:rPr lang="zh-CN" altLang="en-US" dirty="0" smtClean="0">
                <a:solidFill>
                  <a:srgbClr val="FF0000"/>
                </a:solidFill>
              </a:rPr>
              <a:t>技术，也</a:t>
            </a:r>
            <a:r>
              <a:rPr lang="zh-CN" altLang="en-US" dirty="0">
                <a:solidFill>
                  <a:srgbClr val="FF0000"/>
                </a:solidFill>
              </a:rPr>
              <a:t>称人工环境</a:t>
            </a:r>
            <a:r>
              <a:rPr lang="zh-CN" altLang="en-US" dirty="0" smtClean="0">
                <a:solidFill>
                  <a:srgbClr val="FF0000"/>
                </a:solidFill>
              </a:rPr>
              <a:t>。利用</a:t>
            </a:r>
            <a:r>
              <a:rPr lang="zh-CN" altLang="en-US" dirty="0">
                <a:solidFill>
                  <a:srgbClr val="FF0000"/>
                </a:solidFill>
              </a:rPr>
              <a:t>电脑或其他智能计算设备模拟产生一个三维空间的虚拟</a:t>
            </a:r>
            <a:r>
              <a:rPr lang="zh-CN" altLang="en-US" dirty="0" smtClean="0">
                <a:solidFill>
                  <a:srgbClr val="FF0000"/>
                </a:solidFill>
              </a:rPr>
              <a:t>世界，提供</a:t>
            </a:r>
            <a:r>
              <a:rPr lang="zh-CN" altLang="en-US" dirty="0">
                <a:solidFill>
                  <a:srgbClr val="FF0000"/>
                </a:solidFill>
              </a:rPr>
              <a:t>用户关于视觉、听觉、触觉等感官的</a:t>
            </a:r>
            <a:r>
              <a:rPr lang="zh-CN" altLang="en-US" dirty="0" smtClean="0">
                <a:solidFill>
                  <a:srgbClr val="FF0000"/>
                </a:solidFill>
              </a:rPr>
              <a:t>模拟，让用户如同</a:t>
            </a:r>
            <a:r>
              <a:rPr lang="zh-CN" altLang="en-US" dirty="0">
                <a:solidFill>
                  <a:srgbClr val="FF0000"/>
                </a:solidFill>
              </a:rPr>
              <a:t>身历其境一般。</a:t>
            </a:r>
            <a:endParaRPr lang="zh-CN" altLang="en-US" dirty="0">
              <a:solidFill>
                <a:srgbClr val="FF0000"/>
              </a:solidFill>
            </a:endParaRPr>
          </a:p>
          <a:p>
            <a:endParaRPr lang="zh-CN" altLang="en-US" dirty="0"/>
          </a:p>
          <a:p>
            <a:r>
              <a:rPr lang="zh-CN" altLang="en-US" sz="2800" b="1" dirty="0"/>
              <a:t>AR：</a:t>
            </a:r>
            <a:r>
              <a:rPr lang="zh-CN" altLang="en-US" dirty="0"/>
              <a:t>增强现实技术（Augmented Reality，简称 AR），是一种实时地计算摄影机影像的位置及角度并加上相应图像、视频、3D模型的技术，这种技术的目标是在屏幕上把虚拟世界套在现实世界并进行互动。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loading...</a:t>
            </a:r>
            <a:endParaRPr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774500" y="225694"/>
            <a:ext cx="8193541" cy="901338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 smtClean="0">
                <a:solidFill>
                  <a:srgbClr val="0070C0"/>
                </a:solidFill>
              </a:rPr>
              <a:t>1.1 </a:t>
            </a:r>
            <a:r>
              <a:rPr lang="zh-CN" altLang="en-US" sz="3600" b="1" dirty="0" smtClean="0">
                <a:solidFill>
                  <a:srgbClr val="0070C0"/>
                </a:solidFill>
              </a:rPr>
              <a:t>虚拟现实技术的基本概念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5" name="五角星 4"/>
          <p:cNvSpPr/>
          <p:nvPr/>
        </p:nvSpPr>
        <p:spPr>
          <a:xfrm>
            <a:off x="7419703" y="216253"/>
            <a:ext cx="914400" cy="91440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5158" y="1127032"/>
            <a:ext cx="5561043" cy="644011"/>
          </a:xfrm>
        </p:spPr>
        <p:txBody>
          <a:bodyPr/>
          <a:lstStyle/>
          <a:p>
            <a:r>
              <a:rPr lang="zh-CN" altLang="en-US" sz="3200" b="1" dirty="0">
                <a:solidFill>
                  <a:srgbClr val="0070C0"/>
                </a:solidFill>
                <a:sym typeface="+mn-ea"/>
              </a:rPr>
              <a:t>二、VR/AR的区别</a:t>
            </a:r>
            <a:r>
              <a:rPr lang="en-US" altLang="zh-CN" sz="3200" b="1" dirty="0">
                <a:solidFill>
                  <a:srgbClr val="0070C0"/>
                </a:solidFill>
                <a:sym typeface="+mn-ea"/>
              </a:rPr>
              <a:t>?</a:t>
            </a:r>
            <a:endParaRPr lang="en-US" altLang="zh-CN" sz="3200" b="1" dirty="0">
              <a:solidFill>
                <a:srgbClr val="0070C0"/>
              </a:solidFill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74500" y="5193029"/>
            <a:ext cx="8087783" cy="1038438"/>
          </a:xfrm>
        </p:spPr>
        <p:txBody>
          <a:bodyPr/>
          <a:lstStyle/>
          <a:p>
            <a:r>
              <a:rPr lang="zh-CN" altLang="en-US" sz="2000" dirty="0"/>
              <a:t>简单</a:t>
            </a:r>
            <a:r>
              <a:rPr lang="zh-CN" altLang="en-US" sz="2000" dirty="0" smtClean="0"/>
              <a:t>来说，</a:t>
            </a:r>
            <a:r>
              <a:rPr lang="en-US" altLang="zh-CN" sz="2000" dirty="0" smtClean="0"/>
              <a:t>VR</a:t>
            </a:r>
            <a:r>
              <a:rPr lang="zh-CN" altLang="en-US" sz="2000" dirty="0"/>
              <a:t>看到的场景和人物全是假</a:t>
            </a:r>
            <a:r>
              <a:rPr lang="zh-CN" altLang="en-US" sz="2000" dirty="0" smtClean="0"/>
              <a:t>的，是</a:t>
            </a:r>
            <a:r>
              <a:rPr lang="zh-CN" altLang="en-US" sz="2000" dirty="0"/>
              <a:t>把你的意识带入一个虚拟世界。</a:t>
            </a:r>
            <a:r>
              <a:rPr lang="en-US" altLang="zh-CN" sz="2000" dirty="0"/>
              <a:t>AR</a:t>
            </a:r>
            <a:r>
              <a:rPr lang="zh-CN" altLang="en-US" sz="2000" dirty="0"/>
              <a:t>看到的场景和人物一半是真，一半假，是把虚拟的信息带入到现实世界中。一个通俗的解释是</a:t>
            </a:r>
            <a:r>
              <a:rPr lang="en-US" altLang="zh-CN" sz="2000" dirty="0"/>
              <a:t>VR</a:t>
            </a:r>
            <a:r>
              <a:rPr lang="zh-CN" altLang="en-US" sz="2000" dirty="0"/>
              <a:t>梦里</a:t>
            </a:r>
            <a:r>
              <a:rPr lang="zh-CN" altLang="en-US" sz="2000" dirty="0" smtClean="0"/>
              <a:t>见鬼，</a:t>
            </a:r>
            <a:r>
              <a:rPr lang="en-US" altLang="zh-CN" sz="2000" dirty="0" smtClean="0"/>
              <a:t>AR</a:t>
            </a:r>
            <a:r>
              <a:rPr lang="zh-CN" altLang="en-US" sz="2000" dirty="0"/>
              <a:t>是白天见鬼。</a:t>
            </a:r>
            <a:endParaRPr lang="en-US" altLang="zh-CN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1727199"/>
            <a:ext cx="8915400" cy="3465830"/>
          </a:xfrm>
          <a:prstGeom prst="rect">
            <a:avLst/>
          </a:prstGeom>
        </p:spPr>
      </p:pic>
      <p:sp>
        <p:nvSpPr>
          <p:cNvPr id="6" name="标题 1"/>
          <p:cNvSpPr txBox="1"/>
          <p:nvPr/>
        </p:nvSpPr>
        <p:spPr>
          <a:xfrm>
            <a:off x="774500" y="225694"/>
            <a:ext cx="8193541" cy="901338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 smtClean="0">
                <a:solidFill>
                  <a:srgbClr val="0070C0"/>
                </a:solidFill>
              </a:rPr>
              <a:t>1.1 </a:t>
            </a:r>
            <a:r>
              <a:rPr lang="zh-CN" altLang="en-US" sz="3600" b="1" dirty="0" smtClean="0">
                <a:solidFill>
                  <a:srgbClr val="0070C0"/>
                </a:solidFill>
              </a:rPr>
              <a:t>虚拟现实技术的基本概念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rgbClr val="0070C0"/>
                </a:solidFill>
              </a:rPr>
              <a:t>1.1.2  </a:t>
            </a:r>
            <a:r>
              <a:rPr lang="zh-CN" altLang="en-US" sz="2800" dirty="0">
                <a:solidFill>
                  <a:srgbClr val="0070C0"/>
                </a:solidFill>
              </a:rPr>
              <a:t>虚拟现实技术的特征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/>
              <a:t>         </a:t>
            </a:r>
            <a:r>
              <a:rPr lang="zh-CN" altLang="zh-CN" dirty="0" smtClean="0">
                <a:solidFill>
                  <a:srgbClr val="FF0000"/>
                </a:solidFill>
              </a:rPr>
              <a:t>虚拟</a:t>
            </a:r>
            <a:r>
              <a:rPr lang="zh-CN" altLang="zh-CN" dirty="0">
                <a:solidFill>
                  <a:srgbClr val="FF0000"/>
                </a:solidFill>
              </a:rPr>
              <a:t>现实系统的</a:t>
            </a:r>
            <a:r>
              <a:rPr lang="en-US" altLang="zh-CN" dirty="0">
                <a:solidFill>
                  <a:srgbClr val="FF0000"/>
                </a:solidFill>
              </a:rPr>
              <a:t>3</a:t>
            </a:r>
            <a:r>
              <a:rPr lang="zh-CN" altLang="zh-CN" dirty="0">
                <a:solidFill>
                  <a:srgbClr val="FF0000"/>
                </a:solidFill>
              </a:rPr>
              <a:t>个特征是</a:t>
            </a:r>
            <a:r>
              <a:rPr lang="zh-CN" altLang="zh-CN" dirty="0" smtClean="0">
                <a:solidFill>
                  <a:srgbClr val="FF0000"/>
                </a:solidFill>
              </a:rPr>
              <a:t>：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   </a:t>
            </a:r>
            <a:r>
              <a:rPr lang="zh-CN" altLang="zh-CN" dirty="0" smtClean="0">
                <a:solidFill>
                  <a:srgbClr val="FF0000"/>
                </a:solidFill>
              </a:rPr>
              <a:t>沉浸</a:t>
            </a:r>
            <a:r>
              <a:rPr lang="zh-CN" altLang="zh-CN" dirty="0">
                <a:solidFill>
                  <a:srgbClr val="FF0000"/>
                </a:solidFill>
              </a:rPr>
              <a:t>感（</a:t>
            </a:r>
            <a:r>
              <a:rPr lang="en-US" altLang="zh-CN" dirty="0">
                <a:solidFill>
                  <a:srgbClr val="FF0000"/>
                </a:solidFill>
              </a:rPr>
              <a:t>Immersion</a:t>
            </a:r>
            <a:r>
              <a:rPr lang="zh-CN" altLang="zh-CN" dirty="0" smtClean="0">
                <a:solidFill>
                  <a:srgbClr val="FF0000"/>
                </a:solidFill>
              </a:rPr>
              <a:t>）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   </a:t>
            </a:r>
            <a:r>
              <a:rPr lang="zh-CN" altLang="zh-CN" dirty="0" smtClean="0">
                <a:solidFill>
                  <a:srgbClr val="FF0000"/>
                </a:solidFill>
              </a:rPr>
              <a:t>交互</a:t>
            </a:r>
            <a:r>
              <a:rPr lang="zh-CN" altLang="zh-CN" dirty="0">
                <a:solidFill>
                  <a:srgbClr val="FF0000"/>
                </a:solidFill>
              </a:rPr>
              <a:t>性（</a:t>
            </a:r>
            <a:r>
              <a:rPr lang="en-US" altLang="zh-CN" dirty="0">
                <a:solidFill>
                  <a:srgbClr val="FF0000"/>
                </a:solidFill>
              </a:rPr>
              <a:t>Interaction</a:t>
            </a:r>
            <a:r>
              <a:rPr lang="zh-CN" altLang="zh-CN" dirty="0" smtClean="0">
                <a:solidFill>
                  <a:srgbClr val="FF0000"/>
                </a:solidFill>
              </a:rPr>
              <a:t>）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   </a:t>
            </a:r>
            <a:r>
              <a:rPr lang="zh-CN" altLang="zh-CN" dirty="0" smtClean="0">
                <a:solidFill>
                  <a:srgbClr val="FF0000"/>
                </a:solidFill>
              </a:rPr>
              <a:t>想象力</a:t>
            </a:r>
            <a:r>
              <a:rPr lang="zh-CN" altLang="zh-CN" dirty="0">
                <a:solidFill>
                  <a:srgbClr val="FF0000"/>
                </a:solidFill>
              </a:rPr>
              <a:t>（</a:t>
            </a:r>
            <a:r>
              <a:rPr lang="en-US" altLang="zh-CN" dirty="0">
                <a:solidFill>
                  <a:srgbClr val="FF0000"/>
                </a:solidFill>
              </a:rPr>
              <a:t>Imagination</a:t>
            </a:r>
            <a:r>
              <a:rPr lang="zh-CN" altLang="zh-CN" dirty="0">
                <a:solidFill>
                  <a:srgbClr val="FF0000"/>
                </a:solidFill>
              </a:rPr>
              <a:t>）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1026" name="图片 37" descr="1-1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1307" y="2594747"/>
            <a:ext cx="3144305" cy="2568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4901218" y="5316988"/>
            <a:ext cx="36231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VR</a:t>
            </a:r>
            <a:r>
              <a:rPr lang="zh-CN" altLang="zh-CN" dirty="0"/>
              <a:t>技术的</a:t>
            </a:r>
            <a:r>
              <a:rPr lang="en-US" altLang="zh-CN" dirty="0"/>
              <a:t>3I</a:t>
            </a:r>
            <a:r>
              <a:rPr lang="zh-CN" altLang="zh-CN" dirty="0"/>
              <a:t>特性：交互</a:t>
            </a:r>
            <a:r>
              <a:rPr lang="en-US" altLang="zh-CN" dirty="0"/>
              <a:t>-</a:t>
            </a:r>
            <a:r>
              <a:rPr lang="zh-CN" altLang="zh-CN" dirty="0"/>
              <a:t>沉浸</a:t>
            </a:r>
            <a:r>
              <a:rPr lang="en-US" altLang="zh-CN" dirty="0"/>
              <a:t>-</a:t>
            </a:r>
            <a:r>
              <a:rPr lang="zh-CN" altLang="zh-CN" dirty="0"/>
              <a:t>想象</a:t>
            </a:r>
            <a:endParaRPr lang="zh-CN" altLang="en-US" dirty="0"/>
          </a:p>
        </p:txBody>
      </p:sp>
      <p:sp>
        <p:nvSpPr>
          <p:cNvPr id="4" name="五角星 3"/>
          <p:cNvSpPr/>
          <p:nvPr/>
        </p:nvSpPr>
        <p:spPr>
          <a:xfrm>
            <a:off x="7419703" y="216253"/>
            <a:ext cx="914400" cy="91440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4500" y="858299"/>
            <a:ext cx="8193541" cy="901338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070C0"/>
                </a:solidFill>
              </a:rPr>
              <a:t>1.1 </a:t>
            </a:r>
            <a:r>
              <a:rPr lang="zh-CN" altLang="en-US" sz="3600" b="1" dirty="0">
                <a:solidFill>
                  <a:srgbClr val="0070C0"/>
                </a:solidFill>
              </a:rPr>
              <a:t>虚拟现实技术的基本概念</a:t>
            </a:r>
            <a:br>
              <a:rPr lang="zh-CN" altLang="zh-CN" sz="3600" b="1" dirty="0" smtClean="0">
                <a:solidFill>
                  <a:srgbClr val="0070C0"/>
                </a:solidFill>
              </a:rPr>
            </a:b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128" y="1450314"/>
            <a:ext cx="7886700" cy="445061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800" dirty="0" smtClean="0">
                <a:solidFill>
                  <a:srgbClr val="0070C0"/>
                </a:solidFill>
              </a:rPr>
              <a:t>1.1.2  </a:t>
            </a:r>
            <a:r>
              <a:rPr lang="zh-CN" altLang="en-US" sz="2800" dirty="0" smtClean="0">
                <a:solidFill>
                  <a:srgbClr val="0070C0"/>
                </a:solidFill>
              </a:rPr>
              <a:t>虚拟现实技术的特性</a:t>
            </a:r>
            <a:endParaRPr lang="en-US" altLang="zh-CN" sz="2800" dirty="0" smtClean="0">
              <a:solidFill>
                <a:srgbClr val="0070C0"/>
              </a:solidFill>
            </a:endParaRPr>
          </a:p>
          <a:p>
            <a:r>
              <a:rPr lang="en-US" altLang="zh-CN" dirty="0" smtClean="0"/>
              <a:t>1</a:t>
            </a:r>
            <a:r>
              <a:rPr lang="zh-CN" altLang="zh-CN" dirty="0" smtClean="0"/>
              <a:t>．沉浸感</a:t>
            </a:r>
            <a:r>
              <a:rPr lang="en-US" altLang="zh-CN" dirty="0" smtClean="0"/>
              <a:t>(Immersion)</a:t>
            </a:r>
            <a:endParaRPr lang="en-US" altLang="zh-CN" dirty="0" smtClean="0"/>
          </a:p>
          <a:p>
            <a:pPr>
              <a:lnSpc>
                <a:spcPct val="100000"/>
              </a:lnSpc>
            </a:pPr>
            <a:r>
              <a:rPr lang="en-US" altLang="zh-CN" dirty="0" smtClean="0"/>
              <a:t>        </a:t>
            </a:r>
            <a:r>
              <a:rPr lang="zh-CN" altLang="zh-CN" dirty="0" smtClean="0"/>
              <a:t>沉浸感又称临场感。</a:t>
            </a:r>
            <a:endParaRPr lang="en-US" altLang="zh-CN" dirty="0" smtClean="0"/>
          </a:p>
          <a:p>
            <a:pPr>
              <a:lnSpc>
                <a:spcPct val="100000"/>
              </a:lnSpc>
            </a:pPr>
            <a:r>
              <a:rPr lang="en-US" altLang="zh-CN" dirty="0" smtClean="0"/>
              <a:t>        </a:t>
            </a:r>
            <a:r>
              <a:rPr lang="zh-CN" altLang="zh-CN" dirty="0" smtClean="0"/>
              <a:t>沉浸感是虚拟现实最终实现的目标，其他两者是实现这一目标的基础，三者之间是过程和结果的关系。</a:t>
            </a:r>
            <a:endParaRPr lang="zh-CN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87" y="3872244"/>
            <a:ext cx="3434724" cy="250286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062756" y="4401850"/>
            <a:ext cx="3594683" cy="1323439"/>
          </a:xfrm>
          <a:prstGeom prst="rect">
            <a:avLst/>
          </a:prstGeom>
          <a:solidFill>
            <a:srgbClr val="CCECFF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zh-CN" altLang="en-US" sz="2000" dirty="0" smtClean="0"/>
              <a:t>只需</a:t>
            </a:r>
            <a:r>
              <a:rPr lang="zh-CN" altLang="en-US" sz="2000" dirty="0"/>
              <a:t>像在现实中那样伸出手来，就可以和游戏世界的物体互动。除了 </a:t>
            </a:r>
            <a:r>
              <a:rPr lang="en-US" altLang="zh-CN" sz="2000" dirty="0"/>
              <a:t>VR </a:t>
            </a:r>
            <a:r>
              <a:rPr lang="zh-CN" altLang="en-US" sz="2000" dirty="0"/>
              <a:t>眼镜外不需要额外配件，沉浸感更强。</a:t>
            </a:r>
            <a:endParaRPr lang="zh-CN" altLang="en-US" sz="2000" dirty="0"/>
          </a:p>
        </p:txBody>
      </p:sp>
      <p:sp>
        <p:nvSpPr>
          <p:cNvPr id="5" name="左箭头 4"/>
          <p:cNvSpPr/>
          <p:nvPr/>
        </p:nvSpPr>
        <p:spPr>
          <a:xfrm>
            <a:off x="4639112" y="4874004"/>
            <a:ext cx="343949" cy="310392"/>
          </a:xfrm>
          <a:prstGeom prst="leftArrow">
            <a:avLst/>
          </a:prstGeom>
          <a:solidFill>
            <a:srgbClr val="CCECFF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跋涉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顶峰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都市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3959</Words>
  <Application>WPS 演示</Application>
  <PresentationFormat>全屏显示(4:3)</PresentationFormat>
  <Paragraphs>283</Paragraphs>
  <Slides>33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3" baseType="lpstr">
      <vt:lpstr>Arial</vt:lpstr>
      <vt:lpstr>宋体</vt:lpstr>
      <vt:lpstr>Wingdings</vt:lpstr>
      <vt:lpstr>黑体</vt:lpstr>
      <vt:lpstr>Lucida Sans</vt:lpstr>
      <vt:lpstr>微软雅黑</vt:lpstr>
      <vt:lpstr>Arial Unicode MS</vt:lpstr>
      <vt:lpstr>Book Antiqua</vt:lpstr>
      <vt:lpstr>Calibri</vt:lpstr>
      <vt:lpstr>Office 主题</vt:lpstr>
      <vt:lpstr>人机交互与虚拟现实</vt:lpstr>
      <vt:lpstr>第1章 虚拟现实技术概论</vt:lpstr>
      <vt:lpstr>Virtual Reality - A Dream Turned Into Reality</vt:lpstr>
      <vt:lpstr>“女人试衣间”</vt:lpstr>
      <vt:lpstr>导学 </vt:lpstr>
      <vt:lpstr>一、什么是VR/AR?</vt:lpstr>
      <vt:lpstr>二、VR/AR的区别?</vt:lpstr>
      <vt:lpstr>1.1 虚拟现实技术的基本概念 </vt:lpstr>
      <vt:lpstr>1.1 虚拟现实技术的基本概念 </vt:lpstr>
      <vt:lpstr>1.1 虚拟现实技术的基本概念 </vt:lpstr>
      <vt:lpstr>1.1 虚拟现实技术的基本概念 </vt:lpstr>
      <vt:lpstr>1.1 虚拟现实技术的基本概念 </vt:lpstr>
      <vt:lpstr>1.1 虚拟现实技术的基本概念 </vt:lpstr>
      <vt:lpstr>1.1 虚拟现实技术的基本概念 </vt:lpstr>
      <vt:lpstr>1.1 虚拟现实技术的基本概念 </vt:lpstr>
      <vt:lpstr>1.1 虚拟现实技术的基本概念 </vt:lpstr>
      <vt:lpstr>1.1 虚拟现实技术的基本概念 </vt:lpstr>
      <vt:lpstr>1.1 虚拟现实技术的基本概念 </vt:lpstr>
      <vt:lpstr>1.2 虚拟现实系统的分类 </vt:lpstr>
      <vt:lpstr>1.2 虚拟现实系统的分类 </vt:lpstr>
      <vt:lpstr>1.2 虚拟现实系统的分类 </vt:lpstr>
      <vt:lpstr>1.2 虚拟现实系统的分类 </vt:lpstr>
      <vt:lpstr>1.2 虚拟现实系统的分类 </vt:lpstr>
      <vt:lpstr>1.2 虚拟现实系统的分类 </vt:lpstr>
      <vt:lpstr>1.2 虚拟现实系统的分类 </vt:lpstr>
      <vt:lpstr>1.2 虚拟现实系统的分类 </vt:lpstr>
      <vt:lpstr>1.3 虚拟现实技术的主要研究对象 </vt:lpstr>
      <vt:lpstr>1.4 虚拟现实技术的应用 </vt:lpstr>
      <vt:lpstr>1.4 虚拟现实技术的应用 </vt:lpstr>
      <vt:lpstr>1.5 虚拟现实技术的发展和现状 </vt:lpstr>
      <vt:lpstr>1.5 虚拟现实技术的发展和现状 </vt:lpstr>
      <vt:lpstr>1.5 虚拟现实技术的发展和现状 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122</cp:revision>
  <dcterms:created xsi:type="dcterms:W3CDTF">2016-03-25T06:06:00Z</dcterms:created>
  <dcterms:modified xsi:type="dcterms:W3CDTF">2019-10-25T02:21:02Z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2052-11.1.0.8567</vt:lpwstr>
  </property>
</Properties>
</file>

<file path=docProps/thumbnail.jpeg>
</file>